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83" r:id="rId8"/>
    <p:sldId id="286" r:id="rId9"/>
    <p:sldId id="285" r:id="rId10"/>
    <p:sldId id="288" r:id="rId11"/>
    <p:sldId id="290" r:id="rId12"/>
    <p:sldId id="268" r:id="rId13"/>
    <p:sldId id="267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1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1447800"/>
            <a:ext cx="9156700" cy="757238"/>
            <a:chOff x="0" y="0"/>
            <a:chExt cx="5768" cy="477"/>
          </a:xfrm>
        </p:grpSpPr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327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32799" name="Rectangle 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280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280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97FD41-0FB3-4A15-8EA8-E915FC4625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CAAB3-EE5B-4F18-956A-28CEE09C3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60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667E-D766-41B4-858A-A1414421AE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50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A4AC7-D46A-433D-A1E2-4587173D17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78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CA925-CE93-4EA2-BD5A-E3A83E6731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87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EBEA4-D334-4360-9B4A-9AD169C65F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11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022E6-BE89-4A08-80DA-8ED11A9AB2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385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52AE1-D704-47FB-83A1-D4A64DFFB9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254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E79A-D4BA-410B-A350-623D41A913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33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63B1A-E4F9-414B-8554-C719026B52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64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D3059-97EF-406D-A706-2D07B57228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10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roup 34"/>
          <p:cNvGrpSpPr>
            <a:grpSpLocks/>
          </p:cNvGrpSpPr>
          <p:nvPr/>
        </p:nvGrpSpPr>
        <p:grpSpPr bwMode="auto">
          <a:xfrm>
            <a:off x="0" y="0"/>
            <a:ext cx="9169400" cy="6615113"/>
            <a:chOff x="0" y="0"/>
            <a:chExt cx="5776" cy="4167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5768" cy="477"/>
              <a:chOff x="0" y="0"/>
              <a:chExt cx="5768" cy="477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" y="0"/>
                <a:ext cx="5763" cy="477"/>
              </a:xfrm>
              <a:custGeom>
                <a:avLst/>
                <a:gdLst>
                  <a:gd name="T0" fmla="*/ 0 w 5763"/>
                  <a:gd name="T1" fmla="*/ 450 h 477"/>
                  <a:gd name="T2" fmla="*/ 3 w 5763"/>
                  <a:gd name="T3" fmla="*/ 0 h 477"/>
                  <a:gd name="T4" fmla="*/ 5763 w 5763"/>
                  <a:gd name="T5" fmla="*/ 0 h 477"/>
                  <a:gd name="T6" fmla="*/ 5763 w 5763"/>
                  <a:gd name="T7" fmla="*/ 465 h 477"/>
                  <a:gd name="T8" fmla="*/ 4821 w 5763"/>
                  <a:gd name="T9" fmla="*/ 477 h 477"/>
                  <a:gd name="T10" fmla="*/ 4326 w 5763"/>
                  <a:gd name="T11" fmla="*/ 447 h 477"/>
                  <a:gd name="T12" fmla="*/ 3783 w 5763"/>
                  <a:gd name="T13" fmla="*/ 465 h 477"/>
                  <a:gd name="T14" fmla="*/ 3417 w 5763"/>
                  <a:gd name="T15" fmla="*/ 456 h 477"/>
                  <a:gd name="T16" fmla="*/ 2973 w 5763"/>
                  <a:gd name="T17" fmla="*/ 459 h 477"/>
                  <a:gd name="T18" fmla="*/ 2451 w 5763"/>
                  <a:gd name="T19" fmla="*/ 453 h 477"/>
                  <a:gd name="T20" fmla="*/ 2289 w 5763"/>
                  <a:gd name="T21" fmla="*/ 441 h 477"/>
                  <a:gd name="T22" fmla="*/ 2010 w 5763"/>
                  <a:gd name="T23" fmla="*/ 453 h 477"/>
                  <a:gd name="T24" fmla="*/ 1827 w 5763"/>
                  <a:gd name="T25" fmla="*/ 450 h 477"/>
                  <a:gd name="T26" fmla="*/ 1215 w 5763"/>
                  <a:gd name="T27" fmla="*/ 465 h 477"/>
                  <a:gd name="T28" fmla="*/ 660 w 5763"/>
                  <a:gd name="T29" fmla="*/ 456 h 477"/>
                  <a:gd name="T30" fmla="*/ 0 w 5763"/>
                  <a:gd name="T31" fmla="*/ 45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763" h="477">
                    <a:moveTo>
                      <a:pt x="0" y="450"/>
                    </a:moveTo>
                    <a:lnTo>
                      <a:pt x="3" y="0"/>
                    </a:lnTo>
                    <a:lnTo>
                      <a:pt x="5763" y="0"/>
                    </a:lnTo>
                    <a:lnTo>
                      <a:pt x="5763" y="465"/>
                    </a:lnTo>
                    <a:lnTo>
                      <a:pt x="4821" y="477"/>
                    </a:lnTo>
                    <a:lnTo>
                      <a:pt x="4326" y="447"/>
                    </a:lnTo>
                    <a:lnTo>
                      <a:pt x="3783" y="465"/>
                    </a:lnTo>
                    <a:lnTo>
                      <a:pt x="3417" y="456"/>
                    </a:lnTo>
                    <a:lnTo>
                      <a:pt x="2973" y="459"/>
                    </a:lnTo>
                    <a:lnTo>
                      <a:pt x="2451" y="453"/>
                    </a:lnTo>
                    <a:lnTo>
                      <a:pt x="2289" y="441"/>
                    </a:lnTo>
                    <a:lnTo>
                      <a:pt x="2010" y="453"/>
                    </a:lnTo>
                    <a:lnTo>
                      <a:pt x="1827" y="450"/>
                    </a:lnTo>
                    <a:lnTo>
                      <a:pt x="1215" y="465"/>
                    </a:lnTo>
                    <a:lnTo>
                      <a:pt x="660" y="456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0" y="98"/>
                <a:ext cx="256" cy="253"/>
              </a:xfrm>
              <a:custGeom>
                <a:avLst/>
                <a:gdLst>
                  <a:gd name="T0" fmla="*/ 8 w 256"/>
                  <a:gd name="T1" fmla="*/ 190 h 253"/>
                  <a:gd name="T2" fmla="*/ 71 w 256"/>
                  <a:gd name="T3" fmla="*/ 115 h 253"/>
                  <a:gd name="T4" fmla="*/ 203 w 256"/>
                  <a:gd name="T5" fmla="*/ 16 h 253"/>
                  <a:gd name="T6" fmla="*/ 251 w 256"/>
                  <a:gd name="T7" fmla="*/ 19 h 253"/>
                  <a:gd name="T8" fmla="*/ 236 w 256"/>
                  <a:gd name="T9" fmla="*/ 46 h 253"/>
                  <a:gd name="T10" fmla="*/ 176 w 256"/>
                  <a:gd name="T11" fmla="*/ 82 h 253"/>
                  <a:gd name="T12" fmla="*/ 92 w 256"/>
                  <a:gd name="T13" fmla="*/ 154 h 253"/>
                  <a:gd name="T14" fmla="*/ 23 w 256"/>
                  <a:gd name="T15" fmla="*/ 247 h 253"/>
                  <a:gd name="T16" fmla="*/ 8 w 256"/>
                  <a:gd name="T17" fmla="*/ 19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6" h="253">
                    <a:moveTo>
                      <a:pt x="8" y="190"/>
                    </a:moveTo>
                    <a:cubicBezTo>
                      <a:pt x="16" y="168"/>
                      <a:pt x="38" y="144"/>
                      <a:pt x="71" y="115"/>
                    </a:cubicBezTo>
                    <a:cubicBezTo>
                      <a:pt x="104" y="86"/>
                      <a:pt x="173" y="32"/>
                      <a:pt x="203" y="16"/>
                    </a:cubicBezTo>
                    <a:cubicBezTo>
                      <a:pt x="233" y="0"/>
                      <a:pt x="246" y="14"/>
                      <a:pt x="251" y="19"/>
                    </a:cubicBezTo>
                    <a:cubicBezTo>
                      <a:pt x="256" y="24"/>
                      <a:pt x="249" y="35"/>
                      <a:pt x="236" y="46"/>
                    </a:cubicBezTo>
                    <a:cubicBezTo>
                      <a:pt x="223" y="57"/>
                      <a:pt x="200" y="64"/>
                      <a:pt x="176" y="82"/>
                    </a:cubicBezTo>
                    <a:cubicBezTo>
                      <a:pt x="152" y="100"/>
                      <a:pt x="118" y="126"/>
                      <a:pt x="92" y="154"/>
                    </a:cubicBezTo>
                    <a:cubicBezTo>
                      <a:pt x="66" y="182"/>
                      <a:pt x="36" y="241"/>
                      <a:pt x="23" y="247"/>
                    </a:cubicBezTo>
                    <a:cubicBezTo>
                      <a:pt x="10" y="253"/>
                      <a:pt x="0" y="212"/>
                      <a:pt x="8" y="19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56" y="0"/>
                <a:ext cx="708" cy="459"/>
              </a:xfrm>
              <a:custGeom>
                <a:avLst/>
                <a:gdLst>
                  <a:gd name="T0" fmla="*/ 0 w 708"/>
                  <a:gd name="T1" fmla="*/ 432 h 459"/>
                  <a:gd name="T2" fmla="*/ 0 w 708"/>
                  <a:gd name="T3" fmla="*/ 453 h 459"/>
                  <a:gd name="T4" fmla="*/ 72 w 708"/>
                  <a:gd name="T5" fmla="*/ 324 h 459"/>
                  <a:gd name="T6" fmla="*/ 198 w 708"/>
                  <a:gd name="T7" fmla="*/ 201 h 459"/>
                  <a:gd name="T8" fmla="*/ 366 w 708"/>
                  <a:gd name="T9" fmla="*/ 102 h 459"/>
                  <a:gd name="T10" fmla="*/ 531 w 708"/>
                  <a:gd name="T11" fmla="*/ 36 h 459"/>
                  <a:gd name="T12" fmla="*/ 609 w 708"/>
                  <a:gd name="T13" fmla="*/ 0 h 459"/>
                  <a:gd name="T14" fmla="*/ 708 w 708"/>
                  <a:gd name="T15" fmla="*/ 3 h 459"/>
                  <a:gd name="T16" fmla="*/ 591 w 708"/>
                  <a:gd name="T17" fmla="*/ 66 h 459"/>
                  <a:gd name="T18" fmla="*/ 417 w 708"/>
                  <a:gd name="T19" fmla="*/ 126 h 459"/>
                  <a:gd name="T20" fmla="*/ 237 w 708"/>
                  <a:gd name="T21" fmla="*/ 231 h 459"/>
                  <a:gd name="T22" fmla="*/ 117 w 708"/>
                  <a:gd name="T23" fmla="*/ 345 h 459"/>
                  <a:gd name="T24" fmla="*/ 51 w 708"/>
                  <a:gd name="T25" fmla="*/ 459 h 459"/>
                  <a:gd name="T26" fmla="*/ 0 w 708"/>
                  <a:gd name="T27" fmla="*/ 453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8" h="459">
                    <a:moveTo>
                      <a:pt x="0" y="432"/>
                    </a:moveTo>
                    <a:lnTo>
                      <a:pt x="0" y="453"/>
                    </a:lnTo>
                    <a:cubicBezTo>
                      <a:pt x="12" y="435"/>
                      <a:pt x="39" y="366"/>
                      <a:pt x="72" y="324"/>
                    </a:cubicBezTo>
                    <a:cubicBezTo>
                      <a:pt x="105" y="282"/>
                      <a:pt x="149" y="238"/>
                      <a:pt x="198" y="201"/>
                    </a:cubicBezTo>
                    <a:cubicBezTo>
                      <a:pt x="247" y="164"/>
                      <a:pt x="311" y="129"/>
                      <a:pt x="366" y="102"/>
                    </a:cubicBezTo>
                    <a:cubicBezTo>
                      <a:pt x="421" y="75"/>
                      <a:pt x="490" y="53"/>
                      <a:pt x="531" y="36"/>
                    </a:cubicBezTo>
                    <a:cubicBezTo>
                      <a:pt x="572" y="19"/>
                      <a:pt x="580" y="5"/>
                      <a:pt x="609" y="0"/>
                    </a:cubicBezTo>
                    <a:lnTo>
                      <a:pt x="708" y="3"/>
                    </a:lnTo>
                    <a:cubicBezTo>
                      <a:pt x="705" y="14"/>
                      <a:pt x="640" y="45"/>
                      <a:pt x="591" y="66"/>
                    </a:cubicBezTo>
                    <a:cubicBezTo>
                      <a:pt x="542" y="87"/>
                      <a:pt x="476" y="98"/>
                      <a:pt x="417" y="126"/>
                    </a:cubicBezTo>
                    <a:cubicBezTo>
                      <a:pt x="358" y="154"/>
                      <a:pt x="287" y="195"/>
                      <a:pt x="237" y="231"/>
                    </a:cubicBezTo>
                    <a:cubicBezTo>
                      <a:pt x="187" y="267"/>
                      <a:pt x="148" y="307"/>
                      <a:pt x="117" y="345"/>
                    </a:cubicBezTo>
                    <a:cubicBezTo>
                      <a:pt x="86" y="383"/>
                      <a:pt x="70" y="441"/>
                      <a:pt x="51" y="459"/>
                    </a:cubicBezTo>
                    <a:lnTo>
                      <a:pt x="0" y="45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31" y="269"/>
                <a:ext cx="251" cy="194"/>
              </a:xfrm>
              <a:custGeom>
                <a:avLst/>
                <a:gdLst>
                  <a:gd name="T0" fmla="*/ 21 w 251"/>
                  <a:gd name="T1" fmla="*/ 163 h 194"/>
                  <a:gd name="T2" fmla="*/ 9 w 251"/>
                  <a:gd name="T3" fmla="*/ 184 h 194"/>
                  <a:gd name="T4" fmla="*/ 75 w 251"/>
                  <a:gd name="T5" fmla="*/ 103 h 194"/>
                  <a:gd name="T6" fmla="*/ 165 w 251"/>
                  <a:gd name="T7" fmla="*/ 28 h 194"/>
                  <a:gd name="T8" fmla="*/ 207 w 251"/>
                  <a:gd name="T9" fmla="*/ 7 h 194"/>
                  <a:gd name="T10" fmla="*/ 246 w 251"/>
                  <a:gd name="T11" fmla="*/ 4 h 194"/>
                  <a:gd name="T12" fmla="*/ 237 w 251"/>
                  <a:gd name="T13" fmla="*/ 34 h 194"/>
                  <a:gd name="T14" fmla="*/ 183 w 251"/>
                  <a:gd name="T15" fmla="*/ 61 h 194"/>
                  <a:gd name="T16" fmla="*/ 108 w 251"/>
                  <a:gd name="T17" fmla="*/ 124 h 194"/>
                  <a:gd name="T18" fmla="*/ 54 w 251"/>
                  <a:gd name="T19" fmla="*/ 190 h 194"/>
                  <a:gd name="T20" fmla="*/ 6 w 251"/>
                  <a:gd name="T21" fmla="*/ 18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" h="194">
                    <a:moveTo>
                      <a:pt x="21" y="163"/>
                    </a:moveTo>
                    <a:cubicBezTo>
                      <a:pt x="10" y="178"/>
                      <a:pt x="0" y="194"/>
                      <a:pt x="9" y="184"/>
                    </a:cubicBezTo>
                    <a:cubicBezTo>
                      <a:pt x="18" y="174"/>
                      <a:pt x="49" y="129"/>
                      <a:pt x="75" y="103"/>
                    </a:cubicBezTo>
                    <a:cubicBezTo>
                      <a:pt x="101" y="77"/>
                      <a:pt x="143" y="44"/>
                      <a:pt x="165" y="28"/>
                    </a:cubicBezTo>
                    <a:cubicBezTo>
                      <a:pt x="187" y="12"/>
                      <a:pt x="194" y="11"/>
                      <a:pt x="207" y="7"/>
                    </a:cubicBezTo>
                    <a:cubicBezTo>
                      <a:pt x="220" y="3"/>
                      <a:pt x="241" y="0"/>
                      <a:pt x="246" y="4"/>
                    </a:cubicBezTo>
                    <a:cubicBezTo>
                      <a:pt x="251" y="8"/>
                      <a:pt x="247" y="25"/>
                      <a:pt x="237" y="34"/>
                    </a:cubicBezTo>
                    <a:cubicBezTo>
                      <a:pt x="227" y="43"/>
                      <a:pt x="204" y="46"/>
                      <a:pt x="183" y="61"/>
                    </a:cubicBezTo>
                    <a:cubicBezTo>
                      <a:pt x="162" y="76"/>
                      <a:pt x="129" y="103"/>
                      <a:pt x="108" y="124"/>
                    </a:cubicBezTo>
                    <a:cubicBezTo>
                      <a:pt x="87" y="145"/>
                      <a:pt x="71" y="180"/>
                      <a:pt x="54" y="190"/>
                    </a:cubicBezTo>
                    <a:lnTo>
                      <a:pt x="6" y="184"/>
                    </a:ln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41" y="0"/>
                <a:ext cx="159" cy="72"/>
              </a:xfrm>
              <a:custGeom>
                <a:avLst/>
                <a:gdLst>
                  <a:gd name="T0" fmla="*/ 99 w 159"/>
                  <a:gd name="T1" fmla="*/ 0 h 72"/>
                  <a:gd name="T2" fmla="*/ 15 w 159"/>
                  <a:gd name="T3" fmla="*/ 36 h 72"/>
                  <a:gd name="T4" fmla="*/ 6 w 159"/>
                  <a:gd name="T5" fmla="*/ 60 h 72"/>
                  <a:gd name="T6" fmla="*/ 36 w 159"/>
                  <a:gd name="T7" fmla="*/ 69 h 72"/>
                  <a:gd name="T8" fmla="*/ 87 w 159"/>
                  <a:gd name="T9" fmla="*/ 42 h 72"/>
                  <a:gd name="T10" fmla="*/ 159 w 159"/>
                  <a:gd name="T11" fmla="*/ 0 h 72"/>
                  <a:gd name="T12" fmla="*/ 99 w 159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9" h="72">
                    <a:moveTo>
                      <a:pt x="99" y="0"/>
                    </a:moveTo>
                    <a:cubicBezTo>
                      <a:pt x="75" y="6"/>
                      <a:pt x="30" y="26"/>
                      <a:pt x="15" y="36"/>
                    </a:cubicBezTo>
                    <a:cubicBezTo>
                      <a:pt x="0" y="46"/>
                      <a:pt x="3" y="55"/>
                      <a:pt x="6" y="60"/>
                    </a:cubicBezTo>
                    <a:cubicBezTo>
                      <a:pt x="9" y="65"/>
                      <a:pt x="23" y="72"/>
                      <a:pt x="36" y="69"/>
                    </a:cubicBezTo>
                    <a:cubicBezTo>
                      <a:pt x="49" y="66"/>
                      <a:pt x="67" y="53"/>
                      <a:pt x="87" y="42"/>
                    </a:cubicBezTo>
                    <a:cubicBezTo>
                      <a:pt x="107" y="31"/>
                      <a:pt x="158" y="6"/>
                      <a:pt x="159" y="0"/>
                    </a:cubicBezTo>
                    <a:lnTo>
                      <a:pt x="9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88" y="0"/>
                <a:ext cx="455" cy="216"/>
              </a:xfrm>
              <a:custGeom>
                <a:avLst/>
                <a:gdLst>
                  <a:gd name="T0" fmla="*/ 395 w 455"/>
                  <a:gd name="T1" fmla="*/ 0 h 216"/>
                  <a:gd name="T2" fmla="*/ 338 w 455"/>
                  <a:gd name="T3" fmla="*/ 48 h 216"/>
                  <a:gd name="T4" fmla="*/ 242 w 455"/>
                  <a:gd name="T5" fmla="*/ 102 h 216"/>
                  <a:gd name="T6" fmla="*/ 104 w 455"/>
                  <a:gd name="T7" fmla="*/ 147 h 216"/>
                  <a:gd name="T8" fmla="*/ 35 w 455"/>
                  <a:gd name="T9" fmla="*/ 168 h 216"/>
                  <a:gd name="T10" fmla="*/ 8 w 455"/>
                  <a:gd name="T11" fmla="*/ 192 h 216"/>
                  <a:gd name="T12" fmla="*/ 8 w 455"/>
                  <a:gd name="T13" fmla="*/ 213 h 216"/>
                  <a:gd name="T14" fmla="*/ 59 w 455"/>
                  <a:gd name="T15" fmla="*/ 213 h 216"/>
                  <a:gd name="T16" fmla="*/ 86 w 455"/>
                  <a:gd name="T17" fmla="*/ 192 h 216"/>
                  <a:gd name="T18" fmla="*/ 173 w 455"/>
                  <a:gd name="T19" fmla="*/ 159 h 216"/>
                  <a:gd name="T20" fmla="*/ 299 w 455"/>
                  <a:gd name="T21" fmla="*/ 126 h 216"/>
                  <a:gd name="T22" fmla="*/ 392 w 455"/>
                  <a:gd name="T23" fmla="*/ 72 h 216"/>
                  <a:gd name="T24" fmla="*/ 455 w 455"/>
                  <a:gd name="T25" fmla="*/ 0 h 216"/>
                  <a:gd name="T26" fmla="*/ 395 w 455"/>
                  <a:gd name="T27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5" h="216">
                    <a:moveTo>
                      <a:pt x="395" y="0"/>
                    </a:moveTo>
                    <a:cubicBezTo>
                      <a:pt x="376" y="8"/>
                      <a:pt x="364" y="31"/>
                      <a:pt x="338" y="48"/>
                    </a:cubicBezTo>
                    <a:cubicBezTo>
                      <a:pt x="312" y="65"/>
                      <a:pt x="281" y="86"/>
                      <a:pt x="242" y="102"/>
                    </a:cubicBezTo>
                    <a:cubicBezTo>
                      <a:pt x="203" y="118"/>
                      <a:pt x="138" y="136"/>
                      <a:pt x="104" y="147"/>
                    </a:cubicBezTo>
                    <a:cubicBezTo>
                      <a:pt x="70" y="158"/>
                      <a:pt x="51" y="161"/>
                      <a:pt x="35" y="168"/>
                    </a:cubicBezTo>
                    <a:cubicBezTo>
                      <a:pt x="19" y="175"/>
                      <a:pt x="12" y="185"/>
                      <a:pt x="8" y="192"/>
                    </a:cubicBezTo>
                    <a:cubicBezTo>
                      <a:pt x="4" y="199"/>
                      <a:pt x="0" y="210"/>
                      <a:pt x="8" y="213"/>
                    </a:cubicBezTo>
                    <a:cubicBezTo>
                      <a:pt x="16" y="216"/>
                      <a:pt x="46" y="216"/>
                      <a:pt x="59" y="213"/>
                    </a:cubicBezTo>
                    <a:cubicBezTo>
                      <a:pt x="72" y="210"/>
                      <a:pt x="67" y="201"/>
                      <a:pt x="86" y="192"/>
                    </a:cubicBezTo>
                    <a:cubicBezTo>
                      <a:pt x="105" y="183"/>
                      <a:pt x="138" y="170"/>
                      <a:pt x="173" y="159"/>
                    </a:cubicBezTo>
                    <a:cubicBezTo>
                      <a:pt x="208" y="148"/>
                      <a:pt x="263" y="140"/>
                      <a:pt x="299" y="126"/>
                    </a:cubicBezTo>
                    <a:cubicBezTo>
                      <a:pt x="335" y="112"/>
                      <a:pt x="366" y="93"/>
                      <a:pt x="392" y="72"/>
                    </a:cubicBezTo>
                    <a:cubicBezTo>
                      <a:pt x="418" y="51"/>
                      <a:pt x="454" y="12"/>
                      <a:pt x="455" y="0"/>
                    </a:cubicBezTo>
                    <a:lnTo>
                      <a:pt x="39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1448" y="37"/>
                <a:ext cx="414" cy="108"/>
              </a:xfrm>
              <a:custGeom>
                <a:avLst/>
                <a:gdLst>
                  <a:gd name="T0" fmla="*/ 0 w 414"/>
                  <a:gd name="T1" fmla="*/ 11 h 108"/>
                  <a:gd name="T2" fmla="*/ 24 w 414"/>
                  <a:gd name="T3" fmla="*/ 11 h 108"/>
                  <a:gd name="T4" fmla="*/ 156 w 414"/>
                  <a:gd name="T5" fmla="*/ 2 h 108"/>
                  <a:gd name="T6" fmla="*/ 288 w 414"/>
                  <a:gd name="T7" fmla="*/ 23 h 108"/>
                  <a:gd name="T8" fmla="*/ 384 w 414"/>
                  <a:gd name="T9" fmla="*/ 53 h 108"/>
                  <a:gd name="T10" fmla="*/ 411 w 414"/>
                  <a:gd name="T11" fmla="*/ 74 h 108"/>
                  <a:gd name="T12" fmla="*/ 405 w 414"/>
                  <a:gd name="T13" fmla="*/ 104 h 108"/>
                  <a:gd name="T14" fmla="*/ 363 w 414"/>
                  <a:gd name="T15" fmla="*/ 101 h 108"/>
                  <a:gd name="T16" fmla="*/ 294 w 414"/>
                  <a:gd name="T17" fmla="*/ 77 h 108"/>
                  <a:gd name="T18" fmla="*/ 174 w 414"/>
                  <a:gd name="T19" fmla="*/ 50 h 108"/>
                  <a:gd name="T20" fmla="*/ 72 w 414"/>
                  <a:gd name="T21" fmla="*/ 62 h 108"/>
                  <a:gd name="T22" fmla="*/ 36 w 414"/>
                  <a:gd name="T23" fmla="*/ 59 h 108"/>
                  <a:gd name="T24" fmla="*/ 0 w 414"/>
                  <a:gd name="T25" fmla="*/ 1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4" h="108">
                    <a:moveTo>
                      <a:pt x="0" y="11"/>
                    </a:moveTo>
                    <a:lnTo>
                      <a:pt x="24" y="11"/>
                    </a:lnTo>
                    <a:cubicBezTo>
                      <a:pt x="50" y="9"/>
                      <a:pt x="112" y="0"/>
                      <a:pt x="156" y="2"/>
                    </a:cubicBezTo>
                    <a:cubicBezTo>
                      <a:pt x="200" y="4"/>
                      <a:pt x="250" y="15"/>
                      <a:pt x="288" y="23"/>
                    </a:cubicBezTo>
                    <a:cubicBezTo>
                      <a:pt x="326" y="31"/>
                      <a:pt x="363" y="44"/>
                      <a:pt x="384" y="53"/>
                    </a:cubicBezTo>
                    <a:cubicBezTo>
                      <a:pt x="405" y="62"/>
                      <a:pt x="408" y="66"/>
                      <a:pt x="411" y="74"/>
                    </a:cubicBezTo>
                    <a:cubicBezTo>
                      <a:pt x="414" y="82"/>
                      <a:pt x="413" y="100"/>
                      <a:pt x="405" y="104"/>
                    </a:cubicBezTo>
                    <a:cubicBezTo>
                      <a:pt x="397" y="108"/>
                      <a:pt x="381" y="105"/>
                      <a:pt x="363" y="101"/>
                    </a:cubicBezTo>
                    <a:cubicBezTo>
                      <a:pt x="345" y="97"/>
                      <a:pt x="325" y="85"/>
                      <a:pt x="294" y="77"/>
                    </a:cubicBezTo>
                    <a:cubicBezTo>
                      <a:pt x="263" y="69"/>
                      <a:pt x="211" y="53"/>
                      <a:pt x="174" y="50"/>
                    </a:cubicBezTo>
                    <a:cubicBezTo>
                      <a:pt x="137" y="47"/>
                      <a:pt x="95" y="61"/>
                      <a:pt x="72" y="62"/>
                    </a:cubicBezTo>
                    <a:cubicBezTo>
                      <a:pt x="49" y="63"/>
                      <a:pt x="48" y="66"/>
                      <a:pt x="36" y="59"/>
                    </a:cubicBezTo>
                    <a:cubicBezTo>
                      <a:pt x="24" y="52"/>
                      <a:pt x="13" y="36"/>
                      <a:pt x="0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790" y="0"/>
                <a:ext cx="520" cy="225"/>
              </a:xfrm>
              <a:custGeom>
                <a:avLst/>
                <a:gdLst>
                  <a:gd name="T0" fmla="*/ 42 w 520"/>
                  <a:gd name="T1" fmla="*/ 0 h 225"/>
                  <a:gd name="T2" fmla="*/ 12 w 520"/>
                  <a:gd name="T3" fmla="*/ 24 h 225"/>
                  <a:gd name="T4" fmla="*/ 114 w 520"/>
                  <a:gd name="T5" fmla="*/ 54 h 225"/>
                  <a:gd name="T6" fmla="*/ 240 w 520"/>
                  <a:gd name="T7" fmla="*/ 117 h 225"/>
                  <a:gd name="T8" fmla="*/ 333 w 520"/>
                  <a:gd name="T9" fmla="*/ 153 h 225"/>
                  <a:gd name="T10" fmla="*/ 438 w 520"/>
                  <a:gd name="T11" fmla="*/ 219 h 225"/>
                  <a:gd name="T12" fmla="*/ 426 w 520"/>
                  <a:gd name="T13" fmla="*/ 192 h 225"/>
                  <a:gd name="T14" fmla="*/ 441 w 520"/>
                  <a:gd name="T15" fmla="*/ 180 h 225"/>
                  <a:gd name="T16" fmla="*/ 519 w 520"/>
                  <a:gd name="T17" fmla="*/ 216 h 225"/>
                  <a:gd name="T18" fmla="*/ 450 w 520"/>
                  <a:gd name="T19" fmla="*/ 162 h 225"/>
                  <a:gd name="T20" fmla="*/ 381 w 520"/>
                  <a:gd name="T21" fmla="*/ 135 h 225"/>
                  <a:gd name="T22" fmla="*/ 285 w 520"/>
                  <a:gd name="T23" fmla="*/ 84 h 225"/>
                  <a:gd name="T24" fmla="*/ 186 w 520"/>
                  <a:gd name="T25" fmla="*/ 18 h 225"/>
                  <a:gd name="T26" fmla="*/ 123 w 520"/>
                  <a:gd name="T27" fmla="*/ 0 h 225"/>
                  <a:gd name="T28" fmla="*/ 42 w 520"/>
                  <a:gd name="T29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0" h="225">
                    <a:moveTo>
                      <a:pt x="42" y="0"/>
                    </a:moveTo>
                    <a:cubicBezTo>
                      <a:pt x="24" y="4"/>
                      <a:pt x="0" y="15"/>
                      <a:pt x="12" y="24"/>
                    </a:cubicBezTo>
                    <a:cubicBezTo>
                      <a:pt x="24" y="33"/>
                      <a:pt x="76" y="39"/>
                      <a:pt x="114" y="54"/>
                    </a:cubicBezTo>
                    <a:cubicBezTo>
                      <a:pt x="152" y="69"/>
                      <a:pt x="203" y="100"/>
                      <a:pt x="240" y="117"/>
                    </a:cubicBezTo>
                    <a:cubicBezTo>
                      <a:pt x="277" y="134"/>
                      <a:pt x="300" y="136"/>
                      <a:pt x="333" y="153"/>
                    </a:cubicBezTo>
                    <a:cubicBezTo>
                      <a:pt x="366" y="170"/>
                      <a:pt x="423" y="213"/>
                      <a:pt x="438" y="219"/>
                    </a:cubicBezTo>
                    <a:cubicBezTo>
                      <a:pt x="453" y="225"/>
                      <a:pt x="426" y="198"/>
                      <a:pt x="426" y="192"/>
                    </a:cubicBezTo>
                    <a:cubicBezTo>
                      <a:pt x="426" y="186"/>
                      <a:pt x="426" y="176"/>
                      <a:pt x="441" y="180"/>
                    </a:cubicBezTo>
                    <a:cubicBezTo>
                      <a:pt x="456" y="184"/>
                      <a:pt x="518" y="219"/>
                      <a:pt x="519" y="216"/>
                    </a:cubicBezTo>
                    <a:cubicBezTo>
                      <a:pt x="520" y="213"/>
                      <a:pt x="473" y="176"/>
                      <a:pt x="450" y="162"/>
                    </a:cubicBezTo>
                    <a:cubicBezTo>
                      <a:pt x="427" y="148"/>
                      <a:pt x="408" y="148"/>
                      <a:pt x="381" y="135"/>
                    </a:cubicBezTo>
                    <a:cubicBezTo>
                      <a:pt x="354" y="122"/>
                      <a:pt x="318" y="104"/>
                      <a:pt x="285" y="84"/>
                    </a:cubicBezTo>
                    <a:cubicBezTo>
                      <a:pt x="252" y="64"/>
                      <a:pt x="213" y="32"/>
                      <a:pt x="186" y="18"/>
                    </a:cubicBezTo>
                    <a:cubicBezTo>
                      <a:pt x="159" y="4"/>
                      <a:pt x="147" y="2"/>
                      <a:pt x="123" y="0"/>
                    </a:cubicBezTo>
                    <a:lnTo>
                      <a:pt x="4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1943" y="154"/>
                <a:ext cx="431" cy="233"/>
              </a:xfrm>
              <a:custGeom>
                <a:avLst/>
                <a:gdLst>
                  <a:gd name="T0" fmla="*/ 6 w 431"/>
                  <a:gd name="T1" fmla="*/ 38 h 233"/>
                  <a:gd name="T2" fmla="*/ 9 w 431"/>
                  <a:gd name="T3" fmla="*/ 20 h 233"/>
                  <a:gd name="T4" fmla="*/ 42 w 431"/>
                  <a:gd name="T5" fmla="*/ 2 h 233"/>
                  <a:gd name="T6" fmla="*/ 90 w 431"/>
                  <a:gd name="T7" fmla="*/ 35 h 233"/>
                  <a:gd name="T8" fmla="*/ 189 w 431"/>
                  <a:gd name="T9" fmla="*/ 89 h 233"/>
                  <a:gd name="T10" fmla="*/ 288 w 431"/>
                  <a:gd name="T11" fmla="*/ 140 h 233"/>
                  <a:gd name="T12" fmla="*/ 375 w 431"/>
                  <a:gd name="T13" fmla="*/ 176 h 233"/>
                  <a:gd name="T14" fmla="*/ 396 w 431"/>
                  <a:gd name="T15" fmla="*/ 176 h 233"/>
                  <a:gd name="T16" fmla="*/ 429 w 431"/>
                  <a:gd name="T17" fmla="*/ 212 h 233"/>
                  <a:gd name="T18" fmla="*/ 408 w 431"/>
                  <a:gd name="T19" fmla="*/ 233 h 233"/>
                  <a:gd name="T20" fmla="*/ 333 w 431"/>
                  <a:gd name="T21" fmla="*/ 212 h 233"/>
                  <a:gd name="T22" fmla="*/ 186 w 431"/>
                  <a:gd name="T23" fmla="*/ 143 h 233"/>
                  <a:gd name="T24" fmla="*/ 48 w 431"/>
                  <a:gd name="T25" fmla="*/ 68 h 233"/>
                  <a:gd name="T26" fmla="*/ 6 w 431"/>
                  <a:gd name="T27" fmla="*/ 38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31" h="233">
                    <a:moveTo>
                      <a:pt x="6" y="38"/>
                    </a:moveTo>
                    <a:cubicBezTo>
                      <a:pt x="0" y="26"/>
                      <a:pt x="3" y="26"/>
                      <a:pt x="9" y="20"/>
                    </a:cubicBezTo>
                    <a:cubicBezTo>
                      <a:pt x="15" y="14"/>
                      <a:pt x="29" y="0"/>
                      <a:pt x="42" y="2"/>
                    </a:cubicBezTo>
                    <a:cubicBezTo>
                      <a:pt x="55" y="4"/>
                      <a:pt x="66" y="21"/>
                      <a:pt x="90" y="35"/>
                    </a:cubicBezTo>
                    <a:cubicBezTo>
                      <a:pt x="114" y="49"/>
                      <a:pt x="156" y="72"/>
                      <a:pt x="189" y="89"/>
                    </a:cubicBezTo>
                    <a:cubicBezTo>
                      <a:pt x="222" y="106"/>
                      <a:pt x="257" y="126"/>
                      <a:pt x="288" y="140"/>
                    </a:cubicBezTo>
                    <a:cubicBezTo>
                      <a:pt x="319" y="154"/>
                      <a:pt x="357" y="170"/>
                      <a:pt x="375" y="176"/>
                    </a:cubicBezTo>
                    <a:cubicBezTo>
                      <a:pt x="393" y="182"/>
                      <a:pt x="387" y="170"/>
                      <a:pt x="396" y="176"/>
                    </a:cubicBezTo>
                    <a:cubicBezTo>
                      <a:pt x="405" y="182"/>
                      <a:pt x="427" y="203"/>
                      <a:pt x="429" y="212"/>
                    </a:cubicBezTo>
                    <a:cubicBezTo>
                      <a:pt x="431" y="221"/>
                      <a:pt x="424" y="233"/>
                      <a:pt x="408" y="233"/>
                    </a:cubicBezTo>
                    <a:cubicBezTo>
                      <a:pt x="392" y="233"/>
                      <a:pt x="370" y="227"/>
                      <a:pt x="333" y="212"/>
                    </a:cubicBezTo>
                    <a:cubicBezTo>
                      <a:pt x="296" y="197"/>
                      <a:pt x="234" y="167"/>
                      <a:pt x="186" y="143"/>
                    </a:cubicBezTo>
                    <a:cubicBezTo>
                      <a:pt x="138" y="119"/>
                      <a:pt x="78" y="86"/>
                      <a:pt x="48" y="68"/>
                    </a:cubicBezTo>
                    <a:cubicBezTo>
                      <a:pt x="18" y="50"/>
                      <a:pt x="12" y="50"/>
                      <a:pt x="6" y="3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262" y="87"/>
                <a:ext cx="396" cy="227"/>
              </a:xfrm>
              <a:custGeom>
                <a:avLst/>
                <a:gdLst>
                  <a:gd name="T0" fmla="*/ 2 w 396"/>
                  <a:gd name="T1" fmla="*/ 9 h 227"/>
                  <a:gd name="T2" fmla="*/ 53 w 396"/>
                  <a:gd name="T3" fmla="*/ 66 h 227"/>
                  <a:gd name="T4" fmla="*/ 176 w 396"/>
                  <a:gd name="T5" fmla="*/ 132 h 227"/>
                  <a:gd name="T6" fmla="*/ 293 w 396"/>
                  <a:gd name="T7" fmla="*/ 189 h 227"/>
                  <a:gd name="T8" fmla="*/ 341 w 396"/>
                  <a:gd name="T9" fmla="*/ 222 h 227"/>
                  <a:gd name="T10" fmla="*/ 377 w 396"/>
                  <a:gd name="T11" fmla="*/ 219 h 227"/>
                  <a:gd name="T12" fmla="*/ 377 w 396"/>
                  <a:gd name="T13" fmla="*/ 180 h 227"/>
                  <a:gd name="T14" fmla="*/ 260 w 396"/>
                  <a:gd name="T15" fmla="*/ 126 h 227"/>
                  <a:gd name="T16" fmla="*/ 113 w 396"/>
                  <a:gd name="T17" fmla="*/ 51 h 227"/>
                  <a:gd name="T18" fmla="*/ 41 w 396"/>
                  <a:gd name="T19" fmla="*/ 9 h 227"/>
                  <a:gd name="T20" fmla="*/ 2 w 396"/>
                  <a:gd name="T21" fmla="*/ 9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6" h="227">
                    <a:moveTo>
                      <a:pt x="2" y="9"/>
                    </a:moveTo>
                    <a:cubicBezTo>
                      <a:pt x="4" y="18"/>
                      <a:pt x="24" y="45"/>
                      <a:pt x="53" y="66"/>
                    </a:cubicBezTo>
                    <a:cubicBezTo>
                      <a:pt x="82" y="87"/>
                      <a:pt x="136" y="111"/>
                      <a:pt x="176" y="132"/>
                    </a:cubicBezTo>
                    <a:cubicBezTo>
                      <a:pt x="216" y="153"/>
                      <a:pt x="266" y="174"/>
                      <a:pt x="293" y="189"/>
                    </a:cubicBezTo>
                    <a:cubicBezTo>
                      <a:pt x="320" y="204"/>
                      <a:pt x="327" y="217"/>
                      <a:pt x="341" y="222"/>
                    </a:cubicBezTo>
                    <a:cubicBezTo>
                      <a:pt x="355" y="227"/>
                      <a:pt x="371" y="226"/>
                      <a:pt x="377" y="219"/>
                    </a:cubicBezTo>
                    <a:cubicBezTo>
                      <a:pt x="383" y="212"/>
                      <a:pt x="396" y="195"/>
                      <a:pt x="377" y="180"/>
                    </a:cubicBezTo>
                    <a:cubicBezTo>
                      <a:pt x="358" y="165"/>
                      <a:pt x="304" y="147"/>
                      <a:pt x="260" y="126"/>
                    </a:cubicBezTo>
                    <a:cubicBezTo>
                      <a:pt x="216" y="105"/>
                      <a:pt x="149" y="70"/>
                      <a:pt x="113" y="51"/>
                    </a:cubicBezTo>
                    <a:cubicBezTo>
                      <a:pt x="77" y="32"/>
                      <a:pt x="60" y="17"/>
                      <a:pt x="41" y="9"/>
                    </a:cubicBezTo>
                    <a:cubicBezTo>
                      <a:pt x="22" y="1"/>
                      <a:pt x="0" y="0"/>
                      <a:pt x="2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2264" y="240"/>
                <a:ext cx="516" cy="223"/>
              </a:xfrm>
              <a:custGeom>
                <a:avLst/>
                <a:gdLst>
                  <a:gd name="T0" fmla="*/ 3 w 516"/>
                  <a:gd name="T1" fmla="*/ 10 h 223"/>
                  <a:gd name="T2" fmla="*/ 105 w 516"/>
                  <a:gd name="T3" fmla="*/ 97 h 223"/>
                  <a:gd name="T4" fmla="*/ 243 w 516"/>
                  <a:gd name="T5" fmla="*/ 178 h 223"/>
                  <a:gd name="T6" fmla="*/ 357 w 516"/>
                  <a:gd name="T7" fmla="*/ 217 h 223"/>
                  <a:gd name="T8" fmla="*/ 498 w 516"/>
                  <a:gd name="T9" fmla="*/ 214 h 223"/>
                  <a:gd name="T10" fmla="*/ 468 w 516"/>
                  <a:gd name="T11" fmla="*/ 187 h 223"/>
                  <a:gd name="T12" fmla="*/ 309 w 516"/>
                  <a:gd name="T13" fmla="*/ 136 h 223"/>
                  <a:gd name="T14" fmla="*/ 123 w 516"/>
                  <a:gd name="T15" fmla="*/ 34 h 223"/>
                  <a:gd name="T16" fmla="*/ 3 w 516"/>
                  <a:gd name="T17" fmla="*/ 1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6" h="223">
                    <a:moveTo>
                      <a:pt x="3" y="10"/>
                    </a:moveTo>
                    <a:cubicBezTo>
                      <a:pt x="0" y="20"/>
                      <a:pt x="65" y="69"/>
                      <a:pt x="105" y="97"/>
                    </a:cubicBezTo>
                    <a:cubicBezTo>
                      <a:pt x="145" y="125"/>
                      <a:pt x="201" y="158"/>
                      <a:pt x="243" y="178"/>
                    </a:cubicBezTo>
                    <a:cubicBezTo>
                      <a:pt x="285" y="198"/>
                      <a:pt x="315" y="211"/>
                      <a:pt x="357" y="217"/>
                    </a:cubicBezTo>
                    <a:cubicBezTo>
                      <a:pt x="399" y="223"/>
                      <a:pt x="480" y="219"/>
                      <a:pt x="498" y="214"/>
                    </a:cubicBezTo>
                    <a:cubicBezTo>
                      <a:pt x="516" y="209"/>
                      <a:pt x="499" y="200"/>
                      <a:pt x="468" y="187"/>
                    </a:cubicBezTo>
                    <a:cubicBezTo>
                      <a:pt x="437" y="174"/>
                      <a:pt x="366" y="161"/>
                      <a:pt x="309" y="136"/>
                    </a:cubicBezTo>
                    <a:cubicBezTo>
                      <a:pt x="252" y="111"/>
                      <a:pt x="172" y="54"/>
                      <a:pt x="123" y="34"/>
                    </a:cubicBezTo>
                    <a:cubicBezTo>
                      <a:pt x="74" y="14"/>
                      <a:pt x="6" y="0"/>
                      <a:pt x="3" y="1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2723" y="324"/>
                <a:ext cx="414" cy="100"/>
              </a:xfrm>
              <a:custGeom>
                <a:avLst/>
                <a:gdLst>
                  <a:gd name="T0" fmla="*/ 69 w 414"/>
                  <a:gd name="T1" fmla="*/ 60 h 100"/>
                  <a:gd name="T2" fmla="*/ 12 w 414"/>
                  <a:gd name="T3" fmla="*/ 42 h 100"/>
                  <a:gd name="T4" fmla="*/ 3 w 414"/>
                  <a:gd name="T5" fmla="*/ 15 h 100"/>
                  <a:gd name="T6" fmla="*/ 30 w 414"/>
                  <a:gd name="T7" fmla="*/ 0 h 100"/>
                  <a:gd name="T8" fmla="*/ 117 w 414"/>
                  <a:gd name="T9" fmla="*/ 18 h 100"/>
                  <a:gd name="T10" fmla="*/ 243 w 414"/>
                  <a:gd name="T11" fmla="*/ 48 h 100"/>
                  <a:gd name="T12" fmla="*/ 387 w 414"/>
                  <a:gd name="T13" fmla="*/ 48 h 100"/>
                  <a:gd name="T14" fmla="*/ 408 w 414"/>
                  <a:gd name="T15" fmla="*/ 54 h 100"/>
                  <a:gd name="T16" fmla="*/ 381 w 414"/>
                  <a:gd name="T17" fmla="*/ 87 h 100"/>
                  <a:gd name="T18" fmla="*/ 318 w 414"/>
                  <a:gd name="T19" fmla="*/ 99 h 100"/>
                  <a:gd name="T20" fmla="*/ 195 w 414"/>
                  <a:gd name="T21" fmla="*/ 93 h 100"/>
                  <a:gd name="T22" fmla="*/ 69 w 414"/>
                  <a:gd name="T23" fmla="*/ 6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4" h="100">
                    <a:moveTo>
                      <a:pt x="69" y="60"/>
                    </a:moveTo>
                    <a:cubicBezTo>
                      <a:pt x="39" y="52"/>
                      <a:pt x="23" y="49"/>
                      <a:pt x="12" y="42"/>
                    </a:cubicBezTo>
                    <a:cubicBezTo>
                      <a:pt x="1" y="35"/>
                      <a:pt x="0" y="22"/>
                      <a:pt x="3" y="15"/>
                    </a:cubicBezTo>
                    <a:cubicBezTo>
                      <a:pt x="6" y="8"/>
                      <a:pt x="11" y="0"/>
                      <a:pt x="30" y="0"/>
                    </a:cubicBezTo>
                    <a:cubicBezTo>
                      <a:pt x="49" y="0"/>
                      <a:pt x="82" y="10"/>
                      <a:pt x="117" y="18"/>
                    </a:cubicBezTo>
                    <a:cubicBezTo>
                      <a:pt x="152" y="26"/>
                      <a:pt x="198" y="43"/>
                      <a:pt x="243" y="48"/>
                    </a:cubicBezTo>
                    <a:cubicBezTo>
                      <a:pt x="288" y="53"/>
                      <a:pt x="360" y="47"/>
                      <a:pt x="387" y="48"/>
                    </a:cubicBezTo>
                    <a:cubicBezTo>
                      <a:pt x="414" y="49"/>
                      <a:pt x="409" y="48"/>
                      <a:pt x="408" y="54"/>
                    </a:cubicBezTo>
                    <a:cubicBezTo>
                      <a:pt x="407" y="60"/>
                      <a:pt x="396" y="80"/>
                      <a:pt x="381" y="87"/>
                    </a:cubicBezTo>
                    <a:cubicBezTo>
                      <a:pt x="366" y="94"/>
                      <a:pt x="349" y="98"/>
                      <a:pt x="318" y="99"/>
                    </a:cubicBezTo>
                    <a:cubicBezTo>
                      <a:pt x="287" y="100"/>
                      <a:pt x="237" y="99"/>
                      <a:pt x="195" y="93"/>
                    </a:cubicBezTo>
                    <a:cubicBezTo>
                      <a:pt x="153" y="87"/>
                      <a:pt x="99" y="68"/>
                      <a:pt x="69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3165" y="375"/>
                <a:ext cx="150" cy="72"/>
              </a:xfrm>
              <a:custGeom>
                <a:avLst/>
                <a:gdLst>
                  <a:gd name="T0" fmla="*/ 3 w 150"/>
                  <a:gd name="T1" fmla="*/ 67 h 72"/>
                  <a:gd name="T2" fmla="*/ 84 w 150"/>
                  <a:gd name="T3" fmla="*/ 19 h 72"/>
                  <a:gd name="T4" fmla="*/ 123 w 150"/>
                  <a:gd name="T5" fmla="*/ 1 h 72"/>
                  <a:gd name="T6" fmla="*/ 150 w 150"/>
                  <a:gd name="T7" fmla="*/ 22 h 72"/>
                  <a:gd name="T8" fmla="*/ 123 w 150"/>
                  <a:gd name="T9" fmla="*/ 55 h 72"/>
                  <a:gd name="T10" fmla="*/ 90 w 150"/>
                  <a:gd name="T11" fmla="*/ 70 h 72"/>
                  <a:gd name="T12" fmla="*/ 0 w 150"/>
                  <a:gd name="T13" fmla="*/ 6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0" h="72">
                    <a:moveTo>
                      <a:pt x="3" y="67"/>
                    </a:moveTo>
                    <a:cubicBezTo>
                      <a:pt x="16" y="59"/>
                      <a:pt x="64" y="30"/>
                      <a:pt x="84" y="19"/>
                    </a:cubicBezTo>
                    <a:cubicBezTo>
                      <a:pt x="104" y="8"/>
                      <a:pt x="112" y="0"/>
                      <a:pt x="123" y="1"/>
                    </a:cubicBezTo>
                    <a:cubicBezTo>
                      <a:pt x="134" y="2"/>
                      <a:pt x="150" y="13"/>
                      <a:pt x="150" y="22"/>
                    </a:cubicBezTo>
                    <a:cubicBezTo>
                      <a:pt x="150" y="31"/>
                      <a:pt x="133" y="47"/>
                      <a:pt x="123" y="55"/>
                    </a:cubicBezTo>
                    <a:cubicBezTo>
                      <a:pt x="113" y="63"/>
                      <a:pt x="110" y="68"/>
                      <a:pt x="90" y="70"/>
                    </a:cubicBezTo>
                    <a:cubicBezTo>
                      <a:pt x="70" y="72"/>
                      <a:pt x="35" y="69"/>
                      <a:pt x="0" y="67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3463" y="267"/>
                <a:ext cx="148" cy="91"/>
              </a:xfrm>
              <a:custGeom>
                <a:avLst/>
                <a:gdLst>
                  <a:gd name="T0" fmla="*/ 1 w 148"/>
                  <a:gd name="T1" fmla="*/ 69 h 91"/>
                  <a:gd name="T2" fmla="*/ 25 w 148"/>
                  <a:gd name="T3" fmla="*/ 51 h 91"/>
                  <a:gd name="T4" fmla="*/ 100 w 148"/>
                  <a:gd name="T5" fmla="*/ 9 h 91"/>
                  <a:gd name="T6" fmla="*/ 133 w 148"/>
                  <a:gd name="T7" fmla="*/ 3 h 91"/>
                  <a:gd name="T8" fmla="*/ 136 w 148"/>
                  <a:gd name="T9" fmla="*/ 27 h 91"/>
                  <a:gd name="T10" fmla="*/ 61 w 148"/>
                  <a:gd name="T11" fmla="*/ 75 h 91"/>
                  <a:gd name="T12" fmla="*/ 19 w 148"/>
                  <a:gd name="T13" fmla="*/ 90 h 91"/>
                  <a:gd name="T14" fmla="*/ 1 w 148"/>
                  <a:gd name="T15" fmla="*/ 6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91">
                    <a:moveTo>
                      <a:pt x="1" y="69"/>
                    </a:moveTo>
                    <a:cubicBezTo>
                      <a:pt x="2" y="63"/>
                      <a:pt x="9" y="61"/>
                      <a:pt x="25" y="51"/>
                    </a:cubicBezTo>
                    <a:cubicBezTo>
                      <a:pt x="41" y="41"/>
                      <a:pt x="82" y="17"/>
                      <a:pt x="100" y="9"/>
                    </a:cubicBezTo>
                    <a:cubicBezTo>
                      <a:pt x="118" y="1"/>
                      <a:pt x="127" y="0"/>
                      <a:pt x="133" y="3"/>
                    </a:cubicBezTo>
                    <a:cubicBezTo>
                      <a:pt x="139" y="6"/>
                      <a:pt x="148" y="15"/>
                      <a:pt x="136" y="27"/>
                    </a:cubicBezTo>
                    <a:cubicBezTo>
                      <a:pt x="124" y="39"/>
                      <a:pt x="80" y="65"/>
                      <a:pt x="61" y="75"/>
                    </a:cubicBezTo>
                    <a:cubicBezTo>
                      <a:pt x="42" y="85"/>
                      <a:pt x="29" y="91"/>
                      <a:pt x="19" y="90"/>
                    </a:cubicBezTo>
                    <a:cubicBezTo>
                      <a:pt x="9" y="89"/>
                      <a:pt x="0" y="75"/>
                      <a:pt x="1" y="6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3580" y="58"/>
                <a:ext cx="938" cy="158"/>
              </a:xfrm>
              <a:custGeom>
                <a:avLst/>
                <a:gdLst>
                  <a:gd name="T0" fmla="*/ 172 w 938"/>
                  <a:gd name="T1" fmla="*/ 86 h 158"/>
                  <a:gd name="T2" fmla="*/ 61 w 938"/>
                  <a:gd name="T3" fmla="*/ 137 h 158"/>
                  <a:gd name="T4" fmla="*/ 16 w 938"/>
                  <a:gd name="T5" fmla="*/ 155 h 158"/>
                  <a:gd name="T6" fmla="*/ 7 w 938"/>
                  <a:gd name="T7" fmla="*/ 122 h 158"/>
                  <a:gd name="T8" fmla="*/ 58 w 938"/>
                  <a:gd name="T9" fmla="*/ 80 h 158"/>
                  <a:gd name="T10" fmla="*/ 172 w 938"/>
                  <a:gd name="T11" fmla="*/ 38 h 158"/>
                  <a:gd name="T12" fmla="*/ 304 w 938"/>
                  <a:gd name="T13" fmla="*/ 11 h 158"/>
                  <a:gd name="T14" fmla="*/ 463 w 938"/>
                  <a:gd name="T15" fmla="*/ 2 h 158"/>
                  <a:gd name="T16" fmla="*/ 631 w 938"/>
                  <a:gd name="T17" fmla="*/ 23 h 158"/>
                  <a:gd name="T18" fmla="*/ 796 w 938"/>
                  <a:gd name="T19" fmla="*/ 53 h 158"/>
                  <a:gd name="T20" fmla="*/ 841 w 938"/>
                  <a:gd name="T21" fmla="*/ 47 h 158"/>
                  <a:gd name="T22" fmla="*/ 907 w 938"/>
                  <a:gd name="T23" fmla="*/ 71 h 158"/>
                  <a:gd name="T24" fmla="*/ 919 w 938"/>
                  <a:gd name="T25" fmla="*/ 101 h 158"/>
                  <a:gd name="T26" fmla="*/ 793 w 938"/>
                  <a:gd name="T27" fmla="*/ 98 h 158"/>
                  <a:gd name="T28" fmla="*/ 634 w 938"/>
                  <a:gd name="T29" fmla="*/ 62 h 158"/>
                  <a:gd name="T30" fmla="*/ 439 w 938"/>
                  <a:gd name="T31" fmla="*/ 38 h 158"/>
                  <a:gd name="T32" fmla="*/ 238 w 938"/>
                  <a:gd name="T33" fmla="*/ 59 h 158"/>
                  <a:gd name="T34" fmla="*/ 172 w 938"/>
                  <a:gd name="T35" fmla="*/ 8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8" h="158">
                    <a:moveTo>
                      <a:pt x="172" y="86"/>
                    </a:moveTo>
                    <a:cubicBezTo>
                      <a:pt x="142" y="99"/>
                      <a:pt x="87" y="126"/>
                      <a:pt x="61" y="137"/>
                    </a:cubicBezTo>
                    <a:cubicBezTo>
                      <a:pt x="35" y="148"/>
                      <a:pt x="25" y="158"/>
                      <a:pt x="16" y="155"/>
                    </a:cubicBezTo>
                    <a:cubicBezTo>
                      <a:pt x="7" y="152"/>
                      <a:pt x="0" y="134"/>
                      <a:pt x="7" y="122"/>
                    </a:cubicBezTo>
                    <a:cubicBezTo>
                      <a:pt x="14" y="110"/>
                      <a:pt x="31" y="94"/>
                      <a:pt x="58" y="80"/>
                    </a:cubicBezTo>
                    <a:cubicBezTo>
                      <a:pt x="85" y="66"/>
                      <a:pt x="131" y="49"/>
                      <a:pt x="172" y="38"/>
                    </a:cubicBezTo>
                    <a:cubicBezTo>
                      <a:pt x="213" y="27"/>
                      <a:pt x="256" y="17"/>
                      <a:pt x="304" y="11"/>
                    </a:cubicBezTo>
                    <a:cubicBezTo>
                      <a:pt x="352" y="5"/>
                      <a:pt x="409" y="0"/>
                      <a:pt x="463" y="2"/>
                    </a:cubicBezTo>
                    <a:cubicBezTo>
                      <a:pt x="517" y="4"/>
                      <a:pt x="576" y="15"/>
                      <a:pt x="631" y="23"/>
                    </a:cubicBezTo>
                    <a:cubicBezTo>
                      <a:pt x="686" y="31"/>
                      <a:pt x="761" y="49"/>
                      <a:pt x="796" y="53"/>
                    </a:cubicBezTo>
                    <a:cubicBezTo>
                      <a:pt x="831" y="57"/>
                      <a:pt x="823" y="44"/>
                      <a:pt x="841" y="47"/>
                    </a:cubicBezTo>
                    <a:cubicBezTo>
                      <a:pt x="859" y="50"/>
                      <a:pt x="894" y="62"/>
                      <a:pt x="907" y="71"/>
                    </a:cubicBezTo>
                    <a:cubicBezTo>
                      <a:pt x="920" y="80"/>
                      <a:pt x="938" y="97"/>
                      <a:pt x="919" y="101"/>
                    </a:cubicBezTo>
                    <a:cubicBezTo>
                      <a:pt x="900" y="105"/>
                      <a:pt x="840" y="104"/>
                      <a:pt x="793" y="98"/>
                    </a:cubicBezTo>
                    <a:cubicBezTo>
                      <a:pt x="746" y="92"/>
                      <a:pt x="693" y="72"/>
                      <a:pt x="634" y="62"/>
                    </a:cubicBezTo>
                    <a:cubicBezTo>
                      <a:pt x="575" y="52"/>
                      <a:pt x="505" y="38"/>
                      <a:pt x="439" y="38"/>
                    </a:cubicBezTo>
                    <a:cubicBezTo>
                      <a:pt x="373" y="38"/>
                      <a:pt x="284" y="51"/>
                      <a:pt x="238" y="59"/>
                    </a:cubicBezTo>
                    <a:cubicBezTo>
                      <a:pt x="192" y="67"/>
                      <a:pt x="202" y="73"/>
                      <a:pt x="172" y="8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3686" y="145"/>
                <a:ext cx="372" cy="98"/>
              </a:xfrm>
              <a:custGeom>
                <a:avLst/>
                <a:gdLst>
                  <a:gd name="T0" fmla="*/ 18 w 372"/>
                  <a:gd name="T1" fmla="*/ 47 h 98"/>
                  <a:gd name="T2" fmla="*/ 141 w 372"/>
                  <a:gd name="T3" fmla="*/ 17 h 98"/>
                  <a:gd name="T4" fmla="*/ 246 w 372"/>
                  <a:gd name="T5" fmla="*/ 2 h 98"/>
                  <a:gd name="T6" fmla="*/ 351 w 372"/>
                  <a:gd name="T7" fmla="*/ 5 h 98"/>
                  <a:gd name="T8" fmla="*/ 372 w 372"/>
                  <a:gd name="T9" fmla="*/ 23 h 98"/>
                  <a:gd name="T10" fmla="*/ 354 w 372"/>
                  <a:gd name="T11" fmla="*/ 44 h 98"/>
                  <a:gd name="T12" fmla="*/ 264 w 372"/>
                  <a:gd name="T13" fmla="*/ 50 h 98"/>
                  <a:gd name="T14" fmla="*/ 168 w 372"/>
                  <a:gd name="T15" fmla="*/ 53 h 98"/>
                  <a:gd name="T16" fmla="*/ 72 w 372"/>
                  <a:gd name="T17" fmla="*/ 77 h 98"/>
                  <a:gd name="T18" fmla="*/ 15 w 372"/>
                  <a:gd name="T19" fmla="*/ 95 h 98"/>
                  <a:gd name="T20" fmla="*/ 0 w 372"/>
                  <a:gd name="T21" fmla="*/ 5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2" h="98">
                    <a:moveTo>
                      <a:pt x="18" y="47"/>
                    </a:moveTo>
                    <a:cubicBezTo>
                      <a:pt x="60" y="36"/>
                      <a:pt x="103" y="25"/>
                      <a:pt x="141" y="17"/>
                    </a:cubicBezTo>
                    <a:cubicBezTo>
                      <a:pt x="179" y="9"/>
                      <a:pt x="211" y="4"/>
                      <a:pt x="246" y="2"/>
                    </a:cubicBezTo>
                    <a:cubicBezTo>
                      <a:pt x="281" y="0"/>
                      <a:pt x="330" y="1"/>
                      <a:pt x="351" y="5"/>
                    </a:cubicBezTo>
                    <a:cubicBezTo>
                      <a:pt x="372" y="9"/>
                      <a:pt x="372" y="17"/>
                      <a:pt x="372" y="23"/>
                    </a:cubicBezTo>
                    <a:cubicBezTo>
                      <a:pt x="372" y="29"/>
                      <a:pt x="372" y="40"/>
                      <a:pt x="354" y="44"/>
                    </a:cubicBezTo>
                    <a:cubicBezTo>
                      <a:pt x="336" y="48"/>
                      <a:pt x="295" y="49"/>
                      <a:pt x="264" y="50"/>
                    </a:cubicBezTo>
                    <a:cubicBezTo>
                      <a:pt x="233" y="51"/>
                      <a:pt x="200" y="49"/>
                      <a:pt x="168" y="53"/>
                    </a:cubicBezTo>
                    <a:cubicBezTo>
                      <a:pt x="136" y="57"/>
                      <a:pt x="98" y="70"/>
                      <a:pt x="72" y="77"/>
                    </a:cubicBezTo>
                    <a:cubicBezTo>
                      <a:pt x="46" y="84"/>
                      <a:pt x="27" y="98"/>
                      <a:pt x="15" y="95"/>
                    </a:cubicBezTo>
                    <a:cubicBezTo>
                      <a:pt x="3" y="92"/>
                      <a:pt x="1" y="74"/>
                      <a:pt x="0" y="56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3618" y="308"/>
                <a:ext cx="318" cy="158"/>
              </a:xfrm>
              <a:custGeom>
                <a:avLst/>
                <a:gdLst>
                  <a:gd name="T0" fmla="*/ 0 w 318"/>
                  <a:gd name="T1" fmla="*/ 158 h 158"/>
                  <a:gd name="T2" fmla="*/ 12 w 318"/>
                  <a:gd name="T3" fmla="*/ 137 h 158"/>
                  <a:gd name="T4" fmla="*/ 162 w 318"/>
                  <a:gd name="T5" fmla="*/ 71 h 158"/>
                  <a:gd name="T6" fmla="*/ 249 w 318"/>
                  <a:gd name="T7" fmla="*/ 20 h 158"/>
                  <a:gd name="T8" fmla="*/ 285 w 318"/>
                  <a:gd name="T9" fmla="*/ 2 h 158"/>
                  <a:gd name="T10" fmla="*/ 309 w 318"/>
                  <a:gd name="T11" fmla="*/ 11 h 158"/>
                  <a:gd name="T12" fmla="*/ 303 w 318"/>
                  <a:gd name="T13" fmla="*/ 47 h 158"/>
                  <a:gd name="T14" fmla="*/ 219 w 318"/>
                  <a:gd name="T15" fmla="*/ 89 h 158"/>
                  <a:gd name="T16" fmla="*/ 108 w 318"/>
                  <a:gd name="T17" fmla="*/ 140 h 158"/>
                  <a:gd name="T18" fmla="*/ 57 w 318"/>
                  <a:gd name="T19" fmla="*/ 152 h 158"/>
                  <a:gd name="T20" fmla="*/ 0 w 318"/>
                  <a:gd name="T21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158">
                    <a:moveTo>
                      <a:pt x="0" y="158"/>
                    </a:moveTo>
                    <a:lnTo>
                      <a:pt x="12" y="137"/>
                    </a:lnTo>
                    <a:cubicBezTo>
                      <a:pt x="39" y="123"/>
                      <a:pt x="122" y="90"/>
                      <a:pt x="162" y="71"/>
                    </a:cubicBezTo>
                    <a:cubicBezTo>
                      <a:pt x="202" y="52"/>
                      <a:pt x="229" y="31"/>
                      <a:pt x="249" y="20"/>
                    </a:cubicBezTo>
                    <a:cubicBezTo>
                      <a:pt x="269" y="9"/>
                      <a:pt x="275" y="4"/>
                      <a:pt x="285" y="2"/>
                    </a:cubicBezTo>
                    <a:cubicBezTo>
                      <a:pt x="295" y="0"/>
                      <a:pt x="306" y="4"/>
                      <a:pt x="309" y="11"/>
                    </a:cubicBezTo>
                    <a:cubicBezTo>
                      <a:pt x="312" y="18"/>
                      <a:pt x="318" y="34"/>
                      <a:pt x="303" y="47"/>
                    </a:cubicBezTo>
                    <a:cubicBezTo>
                      <a:pt x="288" y="60"/>
                      <a:pt x="252" y="74"/>
                      <a:pt x="219" y="89"/>
                    </a:cubicBezTo>
                    <a:cubicBezTo>
                      <a:pt x="186" y="104"/>
                      <a:pt x="135" y="130"/>
                      <a:pt x="108" y="140"/>
                    </a:cubicBezTo>
                    <a:cubicBezTo>
                      <a:pt x="81" y="150"/>
                      <a:pt x="74" y="150"/>
                      <a:pt x="57" y="152"/>
                    </a:cubicBezTo>
                    <a:cubicBezTo>
                      <a:pt x="40" y="154"/>
                      <a:pt x="23" y="154"/>
                      <a:pt x="0" y="15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3413" y="291"/>
                <a:ext cx="380" cy="174"/>
              </a:xfrm>
              <a:custGeom>
                <a:avLst/>
                <a:gdLst>
                  <a:gd name="T0" fmla="*/ 3 w 380"/>
                  <a:gd name="T1" fmla="*/ 165 h 174"/>
                  <a:gd name="T2" fmla="*/ 129 w 380"/>
                  <a:gd name="T3" fmla="*/ 93 h 174"/>
                  <a:gd name="T4" fmla="*/ 261 w 380"/>
                  <a:gd name="T5" fmla="*/ 30 h 174"/>
                  <a:gd name="T6" fmla="*/ 351 w 380"/>
                  <a:gd name="T7" fmla="*/ 0 h 174"/>
                  <a:gd name="T8" fmla="*/ 378 w 380"/>
                  <a:gd name="T9" fmla="*/ 27 h 174"/>
                  <a:gd name="T10" fmla="*/ 336 w 380"/>
                  <a:gd name="T11" fmla="*/ 51 h 174"/>
                  <a:gd name="T12" fmla="*/ 291 w 380"/>
                  <a:gd name="T13" fmla="*/ 60 h 174"/>
                  <a:gd name="T14" fmla="*/ 240 w 380"/>
                  <a:gd name="T15" fmla="*/ 75 h 174"/>
                  <a:gd name="T16" fmla="*/ 189 w 380"/>
                  <a:gd name="T17" fmla="*/ 120 h 174"/>
                  <a:gd name="T18" fmla="*/ 102 w 380"/>
                  <a:gd name="T19" fmla="*/ 174 h 174"/>
                  <a:gd name="T20" fmla="*/ 0 w 380"/>
                  <a:gd name="T21" fmla="*/ 16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0" h="174">
                    <a:moveTo>
                      <a:pt x="3" y="165"/>
                    </a:moveTo>
                    <a:cubicBezTo>
                      <a:pt x="24" y="153"/>
                      <a:pt x="86" y="115"/>
                      <a:pt x="129" y="93"/>
                    </a:cubicBezTo>
                    <a:cubicBezTo>
                      <a:pt x="172" y="71"/>
                      <a:pt x="224" y="45"/>
                      <a:pt x="261" y="30"/>
                    </a:cubicBezTo>
                    <a:cubicBezTo>
                      <a:pt x="298" y="15"/>
                      <a:pt x="332" y="0"/>
                      <a:pt x="351" y="0"/>
                    </a:cubicBezTo>
                    <a:cubicBezTo>
                      <a:pt x="370" y="0"/>
                      <a:pt x="380" y="19"/>
                      <a:pt x="378" y="27"/>
                    </a:cubicBezTo>
                    <a:cubicBezTo>
                      <a:pt x="376" y="35"/>
                      <a:pt x="350" y="46"/>
                      <a:pt x="336" y="51"/>
                    </a:cubicBezTo>
                    <a:cubicBezTo>
                      <a:pt x="322" y="56"/>
                      <a:pt x="307" y="56"/>
                      <a:pt x="291" y="60"/>
                    </a:cubicBezTo>
                    <a:cubicBezTo>
                      <a:pt x="275" y="64"/>
                      <a:pt x="257" y="65"/>
                      <a:pt x="240" y="75"/>
                    </a:cubicBezTo>
                    <a:cubicBezTo>
                      <a:pt x="223" y="85"/>
                      <a:pt x="212" y="104"/>
                      <a:pt x="189" y="120"/>
                    </a:cubicBezTo>
                    <a:cubicBezTo>
                      <a:pt x="166" y="136"/>
                      <a:pt x="133" y="167"/>
                      <a:pt x="102" y="174"/>
                    </a:cubicBezTo>
                    <a:lnTo>
                      <a:pt x="0" y="162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4178" y="187"/>
                <a:ext cx="523" cy="69"/>
              </a:xfrm>
              <a:custGeom>
                <a:avLst/>
                <a:gdLst>
                  <a:gd name="T0" fmla="*/ 84 w 523"/>
                  <a:gd name="T1" fmla="*/ 11 h 69"/>
                  <a:gd name="T2" fmla="*/ 27 w 523"/>
                  <a:gd name="T3" fmla="*/ 5 h 69"/>
                  <a:gd name="T4" fmla="*/ 9 w 523"/>
                  <a:gd name="T5" fmla="*/ 35 h 69"/>
                  <a:gd name="T6" fmla="*/ 81 w 523"/>
                  <a:gd name="T7" fmla="*/ 56 h 69"/>
                  <a:gd name="T8" fmla="*/ 255 w 523"/>
                  <a:gd name="T9" fmla="*/ 68 h 69"/>
                  <a:gd name="T10" fmla="*/ 432 w 523"/>
                  <a:gd name="T11" fmla="*/ 50 h 69"/>
                  <a:gd name="T12" fmla="*/ 513 w 523"/>
                  <a:gd name="T13" fmla="*/ 5 h 69"/>
                  <a:gd name="T14" fmla="*/ 372 w 523"/>
                  <a:gd name="T15" fmla="*/ 20 h 69"/>
                  <a:gd name="T16" fmla="*/ 141 w 523"/>
                  <a:gd name="T17" fmla="*/ 14 h 69"/>
                  <a:gd name="T18" fmla="*/ 84 w 523"/>
                  <a:gd name="T19" fmla="*/ 1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3" h="69">
                    <a:moveTo>
                      <a:pt x="84" y="11"/>
                    </a:moveTo>
                    <a:cubicBezTo>
                      <a:pt x="65" y="9"/>
                      <a:pt x="40" y="1"/>
                      <a:pt x="27" y="5"/>
                    </a:cubicBezTo>
                    <a:cubicBezTo>
                      <a:pt x="14" y="9"/>
                      <a:pt x="0" y="27"/>
                      <a:pt x="9" y="35"/>
                    </a:cubicBezTo>
                    <a:cubicBezTo>
                      <a:pt x="18" y="43"/>
                      <a:pt x="40" y="51"/>
                      <a:pt x="81" y="56"/>
                    </a:cubicBezTo>
                    <a:cubicBezTo>
                      <a:pt x="122" y="61"/>
                      <a:pt x="197" y="69"/>
                      <a:pt x="255" y="68"/>
                    </a:cubicBezTo>
                    <a:cubicBezTo>
                      <a:pt x="313" y="67"/>
                      <a:pt x="389" y="60"/>
                      <a:pt x="432" y="50"/>
                    </a:cubicBezTo>
                    <a:cubicBezTo>
                      <a:pt x="475" y="40"/>
                      <a:pt x="523" y="10"/>
                      <a:pt x="513" y="5"/>
                    </a:cubicBezTo>
                    <a:cubicBezTo>
                      <a:pt x="503" y="0"/>
                      <a:pt x="434" y="19"/>
                      <a:pt x="372" y="20"/>
                    </a:cubicBezTo>
                    <a:cubicBezTo>
                      <a:pt x="310" y="21"/>
                      <a:pt x="189" y="15"/>
                      <a:pt x="141" y="14"/>
                    </a:cubicBezTo>
                    <a:cubicBezTo>
                      <a:pt x="93" y="13"/>
                      <a:pt x="103" y="13"/>
                      <a:pt x="84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4689" y="186"/>
                <a:ext cx="537" cy="120"/>
              </a:xfrm>
              <a:custGeom>
                <a:avLst/>
                <a:gdLst>
                  <a:gd name="T0" fmla="*/ 23 w 537"/>
                  <a:gd name="T1" fmla="*/ 6 h 120"/>
                  <a:gd name="T2" fmla="*/ 188 w 537"/>
                  <a:gd name="T3" fmla="*/ 3 h 120"/>
                  <a:gd name="T4" fmla="*/ 323 w 537"/>
                  <a:gd name="T5" fmla="*/ 27 h 120"/>
                  <a:gd name="T6" fmla="*/ 464 w 537"/>
                  <a:gd name="T7" fmla="*/ 69 h 120"/>
                  <a:gd name="T8" fmla="*/ 521 w 537"/>
                  <a:gd name="T9" fmla="*/ 90 h 120"/>
                  <a:gd name="T10" fmla="*/ 533 w 537"/>
                  <a:gd name="T11" fmla="*/ 105 h 120"/>
                  <a:gd name="T12" fmla="*/ 497 w 537"/>
                  <a:gd name="T13" fmla="*/ 120 h 120"/>
                  <a:gd name="T14" fmla="*/ 452 w 537"/>
                  <a:gd name="T15" fmla="*/ 108 h 120"/>
                  <a:gd name="T16" fmla="*/ 350 w 537"/>
                  <a:gd name="T17" fmla="*/ 72 h 120"/>
                  <a:gd name="T18" fmla="*/ 158 w 537"/>
                  <a:gd name="T19" fmla="*/ 39 h 120"/>
                  <a:gd name="T20" fmla="*/ 50 w 537"/>
                  <a:gd name="T21" fmla="*/ 39 h 120"/>
                  <a:gd name="T22" fmla="*/ 23 w 537"/>
                  <a:gd name="T23" fmla="*/ 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7" h="120">
                    <a:moveTo>
                      <a:pt x="23" y="6"/>
                    </a:moveTo>
                    <a:cubicBezTo>
                      <a:pt x="46" y="0"/>
                      <a:pt x="138" y="0"/>
                      <a:pt x="188" y="3"/>
                    </a:cubicBezTo>
                    <a:cubicBezTo>
                      <a:pt x="238" y="6"/>
                      <a:pt x="277" y="16"/>
                      <a:pt x="323" y="27"/>
                    </a:cubicBezTo>
                    <a:cubicBezTo>
                      <a:pt x="369" y="38"/>
                      <a:pt x="431" y="59"/>
                      <a:pt x="464" y="69"/>
                    </a:cubicBezTo>
                    <a:cubicBezTo>
                      <a:pt x="497" y="79"/>
                      <a:pt x="509" y="84"/>
                      <a:pt x="521" y="90"/>
                    </a:cubicBezTo>
                    <a:cubicBezTo>
                      <a:pt x="533" y="96"/>
                      <a:pt x="537" y="100"/>
                      <a:pt x="533" y="105"/>
                    </a:cubicBezTo>
                    <a:cubicBezTo>
                      <a:pt x="529" y="110"/>
                      <a:pt x="510" y="120"/>
                      <a:pt x="497" y="120"/>
                    </a:cubicBezTo>
                    <a:cubicBezTo>
                      <a:pt x="484" y="120"/>
                      <a:pt x="476" y="116"/>
                      <a:pt x="452" y="108"/>
                    </a:cubicBezTo>
                    <a:cubicBezTo>
                      <a:pt x="428" y="100"/>
                      <a:pt x="399" y="84"/>
                      <a:pt x="350" y="72"/>
                    </a:cubicBezTo>
                    <a:cubicBezTo>
                      <a:pt x="301" y="60"/>
                      <a:pt x="208" y="45"/>
                      <a:pt x="158" y="39"/>
                    </a:cubicBezTo>
                    <a:cubicBezTo>
                      <a:pt x="108" y="33"/>
                      <a:pt x="72" y="43"/>
                      <a:pt x="50" y="39"/>
                    </a:cubicBezTo>
                    <a:cubicBezTo>
                      <a:pt x="28" y="35"/>
                      <a:pt x="0" y="12"/>
                      <a:pt x="23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4968" y="312"/>
                <a:ext cx="800" cy="143"/>
              </a:xfrm>
              <a:custGeom>
                <a:avLst/>
                <a:gdLst>
                  <a:gd name="T0" fmla="*/ 800 w 800"/>
                  <a:gd name="T1" fmla="*/ 24 h 143"/>
                  <a:gd name="T2" fmla="*/ 782 w 800"/>
                  <a:gd name="T3" fmla="*/ 15 h 143"/>
                  <a:gd name="T4" fmla="*/ 659 w 800"/>
                  <a:gd name="T5" fmla="*/ 63 h 143"/>
                  <a:gd name="T6" fmla="*/ 500 w 800"/>
                  <a:gd name="T7" fmla="*/ 84 h 143"/>
                  <a:gd name="T8" fmla="*/ 326 w 800"/>
                  <a:gd name="T9" fmla="*/ 69 h 143"/>
                  <a:gd name="T10" fmla="*/ 98 w 800"/>
                  <a:gd name="T11" fmla="*/ 21 h 143"/>
                  <a:gd name="T12" fmla="*/ 11 w 800"/>
                  <a:gd name="T13" fmla="*/ 6 h 143"/>
                  <a:gd name="T14" fmla="*/ 32 w 800"/>
                  <a:gd name="T15" fmla="*/ 60 h 143"/>
                  <a:gd name="T16" fmla="*/ 155 w 800"/>
                  <a:gd name="T17" fmla="*/ 96 h 143"/>
                  <a:gd name="T18" fmla="*/ 410 w 800"/>
                  <a:gd name="T19" fmla="*/ 138 h 143"/>
                  <a:gd name="T20" fmla="*/ 596 w 800"/>
                  <a:gd name="T21" fmla="*/ 129 h 143"/>
                  <a:gd name="T22" fmla="*/ 737 w 800"/>
                  <a:gd name="T23" fmla="*/ 90 h 143"/>
                  <a:gd name="T24" fmla="*/ 788 w 800"/>
                  <a:gd name="T25" fmla="*/ 69 h 143"/>
                  <a:gd name="T26" fmla="*/ 800 w 800"/>
                  <a:gd name="T27" fmla="*/ 2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0" h="143">
                    <a:moveTo>
                      <a:pt x="800" y="24"/>
                    </a:moveTo>
                    <a:lnTo>
                      <a:pt x="782" y="15"/>
                    </a:lnTo>
                    <a:cubicBezTo>
                      <a:pt x="759" y="21"/>
                      <a:pt x="706" y="51"/>
                      <a:pt x="659" y="63"/>
                    </a:cubicBezTo>
                    <a:cubicBezTo>
                      <a:pt x="612" y="75"/>
                      <a:pt x="555" y="83"/>
                      <a:pt x="500" y="84"/>
                    </a:cubicBezTo>
                    <a:cubicBezTo>
                      <a:pt x="445" y="85"/>
                      <a:pt x="393" y="79"/>
                      <a:pt x="326" y="69"/>
                    </a:cubicBezTo>
                    <a:cubicBezTo>
                      <a:pt x="259" y="59"/>
                      <a:pt x="150" y="31"/>
                      <a:pt x="98" y="21"/>
                    </a:cubicBezTo>
                    <a:cubicBezTo>
                      <a:pt x="46" y="11"/>
                      <a:pt x="22" y="0"/>
                      <a:pt x="11" y="6"/>
                    </a:cubicBezTo>
                    <a:cubicBezTo>
                      <a:pt x="0" y="12"/>
                      <a:pt x="8" y="45"/>
                      <a:pt x="32" y="60"/>
                    </a:cubicBezTo>
                    <a:cubicBezTo>
                      <a:pt x="56" y="75"/>
                      <a:pt x="92" y="83"/>
                      <a:pt x="155" y="96"/>
                    </a:cubicBezTo>
                    <a:cubicBezTo>
                      <a:pt x="218" y="109"/>
                      <a:pt x="337" y="133"/>
                      <a:pt x="410" y="138"/>
                    </a:cubicBezTo>
                    <a:cubicBezTo>
                      <a:pt x="483" y="143"/>
                      <a:pt x="542" y="137"/>
                      <a:pt x="596" y="129"/>
                    </a:cubicBezTo>
                    <a:cubicBezTo>
                      <a:pt x="650" y="121"/>
                      <a:pt x="705" y="100"/>
                      <a:pt x="737" y="90"/>
                    </a:cubicBezTo>
                    <a:cubicBezTo>
                      <a:pt x="769" y="80"/>
                      <a:pt x="780" y="80"/>
                      <a:pt x="788" y="69"/>
                    </a:cubicBezTo>
                    <a:cubicBezTo>
                      <a:pt x="796" y="58"/>
                      <a:pt x="792" y="39"/>
                      <a:pt x="800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318" y="240"/>
                <a:ext cx="402" cy="115"/>
              </a:xfrm>
              <a:custGeom>
                <a:avLst/>
                <a:gdLst>
                  <a:gd name="T0" fmla="*/ 402 w 402"/>
                  <a:gd name="T1" fmla="*/ 0 h 115"/>
                  <a:gd name="T2" fmla="*/ 384 w 402"/>
                  <a:gd name="T3" fmla="*/ 12 h 115"/>
                  <a:gd name="T4" fmla="*/ 276 w 402"/>
                  <a:gd name="T5" fmla="*/ 51 h 115"/>
                  <a:gd name="T6" fmla="*/ 165 w 402"/>
                  <a:gd name="T7" fmla="*/ 66 h 115"/>
                  <a:gd name="T8" fmla="*/ 51 w 402"/>
                  <a:gd name="T9" fmla="*/ 57 h 115"/>
                  <a:gd name="T10" fmla="*/ 15 w 402"/>
                  <a:gd name="T11" fmla="*/ 54 h 115"/>
                  <a:gd name="T12" fmla="*/ 3 w 402"/>
                  <a:gd name="T13" fmla="*/ 69 h 115"/>
                  <a:gd name="T14" fmla="*/ 9 w 402"/>
                  <a:gd name="T15" fmla="*/ 93 h 115"/>
                  <a:gd name="T16" fmla="*/ 54 w 402"/>
                  <a:gd name="T17" fmla="*/ 102 h 115"/>
                  <a:gd name="T18" fmla="*/ 198 w 402"/>
                  <a:gd name="T19" fmla="*/ 111 h 115"/>
                  <a:gd name="T20" fmla="*/ 336 w 402"/>
                  <a:gd name="T21" fmla="*/ 75 h 115"/>
                  <a:gd name="T22" fmla="*/ 375 w 402"/>
                  <a:gd name="T23" fmla="*/ 54 h 115"/>
                  <a:gd name="T24" fmla="*/ 402 w 402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2" h="115">
                    <a:moveTo>
                      <a:pt x="402" y="0"/>
                    </a:moveTo>
                    <a:lnTo>
                      <a:pt x="384" y="12"/>
                    </a:lnTo>
                    <a:cubicBezTo>
                      <a:pt x="363" y="20"/>
                      <a:pt x="312" y="42"/>
                      <a:pt x="276" y="51"/>
                    </a:cubicBezTo>
                    <a:cubicBezTo>
                      <a:pt x="240" y="60"/>
                      <a:pt x="202" y="65"/>
                      <a:pt x="165" y="66"/>
                    </a:cubicBezTo>
                    <a:cubicBezTo>
                      <a:pt x="128" y="67"/>
                      <a:pt x="76" y="59"/>
                      <a:pt x="51" y="57"/>
                    </a:cubicBezTo>
                    <a:cubicBezTo>
                      <a:pt x="26" y="55"/>
                      <a:pt x="23" y="52"/>
                      <a:pt x="15" y="54"/>
                    </a:cubicBezTo>
                    <a:cubicBezTo>
                      <a:pt x="7" y="56"/>
                      <a:pt x="4" y="63"/>
                      <a:pt x="3" y="69"/>
                    </a:cubicBezTo>
                    <a:cubicBezTo>
                      <a:pt x="2" y="75"/>
                      <a:pt x="0" y="88"/>
                      <a:pt x="9" y="93"/>
                    </a:cubicBezTo>
                    <a:cubicBezTo>
                      <a:pt x="18" y="98"/>
                      <a:pt x="22" y="99"/>
                      <a:pt x="54" y="102"/>
                    </a:cubicBezTo>
                    <a:cubicBezTo>
                      <a:pt x="86" y="105"/>
                      <a:pt x="151" y="115"/>
                      <a:pt x="198" y="111"/>
                    </a:cubicBezTo>
                    <a:cubicBezTo>
                      <a:pt x="245" y="107"/>
                      <a:pt x="307" y="84"/>
                      <a:pt x="336" y="75"/>
                    </a:cubicBezTo>
                    <a:cubicBezTo>
                      <a:pt x="365" y="66"/>
                      <a:pt x="365" y="65"/>
                      <a:pt x="375" y="54"/>
                    </a:cubicBezTo>
                    <a:cubicBezTo>
                      <a:pt x="385" y="43"/>
                      <a:pt x="392" y="26"/>
                      <a:pt x="40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0" y="4080"/>
              <a:ext cx="5776" cy="87"/>
              <a:chOff x="0" y="4185"/>
              <a:chExt cx="5776" cy="87"/>
            </a:xfrm>
          </p:grpSpPr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4041" y="4200"/>
                <a:ext cx="1735" cy="72"/>
              </a:xfrm>
              <a:custGeom>
                <a:avLst/>
                <a:gdLst>
                  <a:gd name="T0" fmla="*/ 165 w 1735"/>
                  <a:gd name="T1" fmla="*/ 6 h 72"/>
                  <a:gd name="T2" fmla="*/ 450 w 1735"/>
                  <a:gd name="T3" fmla="*/ 3 h 72"/>
                  <a:gd name="T4" fmla="*/ 714 w 1735"/>
                  <a:gd name="T5" fmla="*/ 12 h 72"/>
                  <a:gd name="T6" fmla="*/ 957 w 1735"/>
                  <a:gd name="T7" fmla="*/ 24 h 72"/>
                  <a:gd name="T8" fmla="*/ 1173 w 1735"/>
                  <a:gd name="T9" fmla="*/ 24 h 72"/>
                  <a:gd name="T10" fmla="*/ 1473 w 1735"/>
                  <a:gd name="T11" fmla="*/ 15 h 72"/>
                  <a:gd name="T12" fmla="*/ 1617 w 1735"/>
                  <a:gd name="T13" fmla="*/ 0 h 72"/>
                  <a:gd name="T14" fmla="*/ 1719 w 1735"/>
                  <a:gd name="T15" fmla="*/ 15 h 72"/>
                  <a:gd name="T16" fmla="*/ 1716 w 1735"/>
                  <a:gd name="T17" fmla="*/ 66 h 72"/>
                  <a:gd name="T18" fmla="*/ 1632 w 1735"/>
                  <a:gd name="T19" fmla="*/ 51 h 72"/>
                  <a:gd name="T20" fmla="*/ 1407 w 1735"/>
                  <a:gd name="T21" fmla="*/ 51 h 72"/>
                  <a:gd name="T22" fmla="*/ 1191 w 1735"/>
                  <a:gd name="T23" fmla="*/ 48 h 72"/>
                  <a:gd name="T24" fmla="*/ 870 w 1735"/>
                  <a:gd name="T25" fmla="*/ 60 h 72"/>
                  <a:gd name="T26" fmla="*/ 492 w 1735"/>
                  <a:gd name="T27" fmla="*/ 48 h 72"/>
                  <a:gd name="T28" fmla="*/ 291 w 1735"/>
                  <a:gd name="T29" fmla="*/ 27 h 72"/>
                  <a:gd name="T30" fmla="*/ 21 w 1735"/>
                  <a:gd name="T31" fmla="*/ 36 h 72"/>
                  <a:gd name="T32" fmla="*/ 165 w 1735"/>
                  <a:gd name="T33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35" h="72">
                    <a:moveTo>
                      <a:pt x="165" y="6"/>
                    </a:moveTo>
                    <a:cubicBezTo>
                      <a:pt x="236" y="1"/>
                      <a:pt x="359" y="2"/>
                      <a:pt x="450" y="3"/>
                    </a:cubicBezTo>
                    <a:cubicBezTo>
                      <a:pt x="541" y="4"/>
                      <a:pt x="630" y="9"/>
                      <a:pt x="714" y="12"/>
                    </a:cubicBezTo>
                    <a:cubicBezTo>
                      <a:pt x="798" y="15"/>
                      <a:pt x="881" y="22"/>
                      <a:pt x="957" y="24"/>
                    </a:cubicBezTo>
                    <a:cubicBezTo>
                      <a:pt x="1033" y="26"/>
                      <a:pt x="1087" y="25"/>
                      <a:pt x="1173" y="24"/>
                    </a:cubicBezTo>
                    <a:cubicBezTo>
                      <a:pt x="1259" y="23"/>
                      <a:pt x="1399" y="19"/>
                      <a:pt x="1473" y="15"/>
                    </a:cubicBezTo>
                    <a:cubicBezTo>
                      <a:pt x="1547" y="11"/>
                      <a:pt x="1576" y="0"/>
                      <a:pt x="1617" y="0"/>
                    </a:cubicBezTo>
                    <a:cubicBezTo>
                      <a:pt x="1658" y="0"/>
                      <a:pt x="1703" y="4"/>
                      <a:pt x="1719" y="15"/>
                    </a:cubicBezTo>
                    <a:cubicBezTo>
                      <a:pt x="1735" y="26"/>
                      <a:pt x="1730" y="60"/>
                      <a:pt x="1716" y="66"/>
                    </a:cubicBezTo>
                    <a:cubicBezTo>
                      <a:pt x="1702" y="72"/>
                      <a:pt x="1683" y="53"/>
                      <a:pt x="1632" y="51"/>
                    </a:cubicBezTo>
                    <a:cubicBezTo>
                      <a:pt x="1581" y="49"/>
                      <a:pt x="1480" y="51"/>
                      <a:pt x="1407" y="51"/>
                    </a:cubicBezTo>
                    <a:cubicBezTo>
                      <a:pt x="1334" y="51"/>
                      <a:pt x="1280" y="47"/>
                      <a:pt x="1191" y="48"/>
                    </a:cubicBezTo>
                    <a:cubicBezTo>
                      <a:pt x="1102" y="49"/>
                      <a:pt x="986" y="60"/>
                      <a:pt x="870" y="60"/>
                    </a:cubicBezTo>
                    <a:cubicBezTo>
                      <a:pt x="754" y="60"/>
                      <a:pt x="588" y="53"/>
                      <a:pt x="492" y="48"/>
                    </a:cubicBezTo>
                    <a:cubicBezTo>
                      <a:pt x="396" y="43"/>
                      <a:pt x="369" y="29"/>
                      <a:pt x="291" y="27"/>
                    </a:cubicBezTo>
                    <a:cubicBezTo>
                      <a:pt x="213" y="25"/>
                      <a:pt x="42" y="39"/>
                      <a:pt x="21" y="36"/>
                    </a:cubicBezTo>
                    <a:cubicBezTo>
                      <a:pt x="0" y="33"/>
                      <a:pt x="94" y="11"/>
                      <a:pt x="165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1727" y="4191"/>
                <a:ext cx="2655" cy="60"/>
              </a:xfrm>
              <a:custGeom>
                <a:avLst/>
                <a:gdLst>
                  <a:gd name="T0" fmla="*/ 2641 w 2655"/>
                  <a:gd name="T1" fmla="*/ 6 h 60"/>
                  <a:gd name="T2" fmla="*/ 2620 w 2655"/>
                  <a:gd name="T3" fmla="*/ 30 h 60"/>
                  <a:gd name="T4" fmla="*/ 2368 w 2655"/>
                  <a:gd name="T5" fmla="*/ 45 h 60"/>
                  <a:gd name="T6" fmla="*/ 2023 w 2655"/>
                  <a:gd name="T7" fmla="*/ 60 h 60"/>
                  <a:gd name="T8" fmla="*/ 1786 w 2655"/>
                  <a:gd name="T9" fmla="*/ 48 h 60"/>
                  <a:gd name="T10" fmla="*/ 1525 w 2655"/>
                  <a:gd name="T11" fmla="*/ 36 h 60"/>
                  <a:gd name="T12" fmla="*/ 1195 w 2655"/>
                  <a:gd name="T13" fmla="*/ 45 h 60"/>
                  <a:gd name="T14" fmla="*/ 817 w 2655"/>
                  <a:gd name="T15" fmla="*/ 39 h 60"/>
                  <a:gd name="T16" fmla="*/ 499 w 2655"/>
                  <a:gd name="T17" fmla="*/ 27 h 60"/>
                  <a:gd name="T18" fmla="*/ 136 w 2655"/>
                  <a:gd name="T19" fmla="*/ 39 h 60"/>
                  <a:gd name="T20" fmla="*/ 10 w 2655"/>
                  <a:gd name="T21" fmla="*/ 33 h 60"/>
                  <a:gd name="T22" fmla="*/ 76 w 2655"/>
                  <a:gd name="T23" fmla="*/ 24 h 60"/>
                  <a:gd name="T24" fmla="*/ 310 w 2655"/>
                  <a:gd name="T25" fmla="*/ 18 h 60"/>
                  <a:gd name="T26" fmla="*/ 544 w 2655"/>
                  <a:gd name="T27" fmla="*/ 0 h 60"/>
                  <a:gd name="T28" fmla="*/ 853 w 2655"/>
                  <a:gd name="T29" fmla="*/ 21 h 60"/>
                  <a:gd name="T30" fmla="*/ 1114 w 2655"/>
                  <a:gd name="T31" fmla="*/ 21 h 60"/>
                  <a:gd name="T32" fmla="*/ 1399 w 2655"/>
                  <a:gd name="T33" fmla="*/ 3 h 60"/>
                  <a:gd name="T34" fmla="*/ 1588 w 2655"/>
                  <a:gd name="T35" fmla="*/ 9 h 60"/>
                  <a:gd name="T36" fmla="*/ 1807 w 2655"/>
                  <a:gd name="T37" fmla="*/ 21 h 60"/>
                  <a:gd name="T38" fmla="*/ 2035 w 2655"/>
                  <a:gd name="T39" fmla="*/ 12 h 60"/>
                  <a:gd name="T40" fmla="*/ 2290 w 2655"/>
                  <a:gd name="T41" fmla="*/ 18 h 60"/>
                  <a:gd name="T42" fmla="*/ 2596 w 2655"/>
                  <a:gd name="T43" fmla="*/ 3 h 60"/>
                  <a:gd name="T44" fmla="*/ 2641 w 2655"/>
                  <a:gd name="T45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55" h="60">
                    <a:moveTo>
                      <a:pt x="2641" y="6"/>
                    </a:moveTo>
                    <a:lnTo>
                      <a:pt x="2620" y="30"/>
                    </a:lnTo>
                    <a:cubicBezTo>
                      <a:pt x="2575" y="36"/>
                      <a:pt x="2467" y="40"/>
                      <a:pt x="2368" y="45"/>
                    </a:cubicBezTo>
                    <a:cubicBezTo>
                      <a:pt x="2269" y="50"/>
                      <a:pt x="2120" y="60"/>
                      <a:pt x="2023" y="60"/>
                    </a:cubicBezTo>
                    <a:cubicBezTo>
                      <a:pt x="1926" y="60"/>
                      <a:pt x="1869" y="52"/>
                      <a:pt x="1786" y="48"/>
                    </a:cubicBezTo>
                    <a:cubicBezTo>
                      <a:pt x="1703" y="44"/>
                      <a:pt x="1623" y="36"/>
                      <a:pt x="1525" y="36"/>
                    </a:cubicBezTo>
                    <a:cubicBezTo>
                      <a:pt x="1427" y="36"/>
                      <a:pt x="1313" y="44"/>
                      <a:pt x="1195" y="45"/>
                    </a:cubicBezTo>
                    <a:cubicBezTo>
                      <a:pt x="1077" y="46"/>
                      <a:pt x="933" y="42"/>
                      <a:pt x="817" y="39"/>
                    </a:cubicBezTo>
                    <a:cubicBezTo>
                      <a:pt x="701" y="36"/>
                      <a:pt x="612" y="27"/>
                      <a:pt x="499" y="27"/>
                    </a:cubicBezTo>
                    <a:cubicBezTo>
                      <a:pt x="386" y="27"/>
                      <a:pt x="217" y="38"/>
                      <a:pt x="136" y="39"/>
                    </a:cubicBezTo>
                    <a:cubicBezTo>
                      <a:pt x="55" y="40"/>
                      <a:pt x="20" y="36"/>
                      <a:pt x="10" y="33"/>
                    </a:cubicBezTo>
                    <a:cubicBezTo>
                      <a:pt x="0" y="30"/>
                      <a:pt x="26" y="27"/>
                      <a:pt x="76" y="24"/>
                    </a:cubicBezTo>
                    <a:cubicBezTo>
                      <a:pt x="126" y="21"/>
                      <a:pt x="232" y="22"/>
                      <a:pt x="310" y="18"/>
                    </a:cubicBezTo>
                    <a:cubicBezTo>
                      <a:pt x="388" y="14"/>
                      <a:pt x="454" y="0"/>
                      <a:pt x="544" y="0"/>
                    </a:cubicBezTo>
                    <a:cubicBezTo>
                      <a:pt x="634" y="0"/>
                      <a:pt x="758" y="18"/>
                      <a:pt x="853" y="21"/>
                    </a:cubicBezTo>
                    <a:cubicBezTo>
                      <a:pt x="948" y="24"/>
                      <a:pt x="1023" y="24"/>
                      <a:pt x="1114" y="21"/>
                    </a:cubicBezTo>
                    <a:cubicBezTo>
                      <a:pt x="1205" y="18"/>
                      <a:pt x="1320" y="5"/>
                      <a:pt x="1399" y="3"/>
                    </a:cubicBezTo>
                    <a:cubicBezTo>
                      <a:pt x="1478" y="1"/>
                      <a:pt x="1520" y="6"/>
                      <a:pt x="1588" y="9"/>
                    </a:cubicBezTo>
                    <a:cubicBezTo>
                      <a:pt x="1656" y="12"/>
                      <a:pt x="1733" y="21"/>
                      <a:pt x="1807" y="21"/>
                    </a:cubicBezTo>
                    <a:cubicBezTo>
                      <a:pt x="1881" y="21"/>
                      <a:pt x="1955" y="12"/>
                      <a:pt x="2035" y="12"/>
                    </a:cubicBezTo>
                    <a:cubicBezTo>
                      <a:pt x="2115" y="12"/>
                      <a:pt x="2197" y="19"/>
                      <a:pt x="2290" y="18"/>
                    </a:cubicBezTo>
                    <a:cubicBezTo>
                      <a:pt x="2383" y="17"/>
                      <a:pt x="2537" y="5"/>
                      <a:pt x="2596" y="3"/>
                    </a:cubicBezTo>
                    <a:cubicBezTo>
                      <a:pt x="2655" y="1"/>
                      <a:pt x="2651" y="3"/>
                      <a:pt x="2641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0" y="4185"/>
                <a:ext cx="2041" cy="62"/>
              </a:xfrm>
              <a:custGeom>
                <a:avLst/>
                <a:gdLst>
                  <a:gd name="T0" fmla="*/ 1893 w 2041"/>
                  <a:gd name="T1" fmla="*/ 39 h 62"/>
                  <a:gd name="T2" fmla="*/ 1578 w 2041"/>
                  <a:gd name="T3" fmla="*/ 45 h 62"/>
                  <a:gd name="T4" fmla="*/ 1011 w 2041"/>
                  <a:gd name="T5" fmla="*/ 60 h 62"/>
                  <a:gd name="T6" fmla="*/ 438 w 2041"/>
                  <a:gd name="T7" fmla="*/ 57 h 62"/>
                  <a:gd name="T8" fmla="*/ 0 w 2041"/>
                  <a:gd name="T9" fmla="*/ 36 h 62"/>
                  <a:gd name="T10" fmla="*/ 0 w 2041"/>
                  <a:gd name="T11" fmla="*/ 3 h 62"/>
                  <a:gd name="T12" fmla="*/ 210 w 2041"/>
                  <a:gd name="T13" fmla="*/ 18 h 62"/>
                  <a:gd name="T14" fmla="*/ 474 w 2041"/>
                  <a:gd name="T15" fmla="*/ 21 h 62"/>
                  <a:gd name="T16" fmla="*/ 678 w 2041"/>
                  <a:gd name="T17" fmla="*/ 9 h 62"/>
                  <a:gd name="T18" fmla="*/ 897 w 2041"/>
                  <a:gd name="T19" fmla="*/ 9 h 62"/>
                  <a:gd name="T20" fmla="*/ 1167 w 2041"/>
                  <a:gd name="T21" fmla="*/ 30 h 62"/>
                  <a:gd name="T22" fmla="*/ 1500 w 2041"/>
                  <a:gd name="T23" fmla="*/ 24 h 62"/>
                  <a:gd name="T24" fmla="*/ 1758 w 2041"/>
                  <a:gd name="T25" fmla="*/ 3 h 62"/>
                  <a:gd name="T26" fmla="*/ 1938 w 2041"/>
                  <a:gd name="T27" fmla="*/ 18 h 62"/>
                  <a:gd name="T28" fmla="*/ 2034 w 2041"/>
                  <a:gd name="T29" fmla="*/ 33 h 62"/>
                  <a:gd name="T30" fmla="*/ 1893 w 2041"/>
                  <a:gd name="T31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1" h="62">
                    <a:moveTo>
                      <a:pt x="1893" y="39"/>
                    </a:moveTo>
                    <a:cubicBezTo>
                      <a:pt x="1817" y="41"/>
                      <a:pt x="1725" y="42"/>
                      <a:pt x="1578" y="45"/>
                    </a:cubicBezTo>
                    <a:cubicBezTo>
                      <a:pt x="1431" y="48"/>
                      <a:pt x="1201" y="58"/>
                      <a:pt x="1011" y="60"/>
                    </a:cubicBezTo>
                    <a:cubicBezTo>
                      <a:pt x="821" y="62"/>
                      <a:pt x="606" y="61"/>
                      <a:pt x="438" y="57"/>
                    </a:cubicBezTo>
                    <a:cubicBezTo>
                      <a:pt x="270" y="53"/>
                      <a:pt x="73" y="45"/>
                      <a:pt x="0" y="36"/>
                    </a:cubicBezTo>
                    <a:lnTo>
                      <a:pt x="0" y="3"/>
                    </a:lnTo>
                    <a:cubicBezTo>
                      <a:pt x="35" y="0"/>
                      <a:pt x="131" y="15"/>
                      <a:pt x="210" y="18"/>
                    </a:cubicBezTo>
                    <a:cubicBezTo>
                      <a:pt x="289" y="21"/>
                      <a:pt x="396" y="22"/>
                      <a:pt x="474" y="21"/>
                    </a:cubicBezTo>
                    <a:cubicBezTo>
                      <a:pt x="552" y="20"/>
                      <a:pt x="608" y="11"/>
                      <a:pt x="678" y="9"/>
                    </a:cubicBezTo>
                    <a:cubicBezTo>
                      <a:pt x="748" y="7"/>
                      <a:pt x="816" y="6"/>
                      <a:pt x="897" y="9"/>
                    </a:cubicBezTo>
                    <a:cubicBezTo>
                      <a:pt x="978" y="12"/>
                      <a:pt x="1067" y="28"/>
                      <a:pt x="1167" y="30"/>
                    </a:cubicBezTo>
                    <a:cubicBezTo>
                      <a:pt x="1267" y="32"/>
                      <a:pt x="1402" y="28"/>
                      <a:pt x="1500" y="24"/>
                    </a:cubicBezTo>
                    <a:cubicBezTo>
                      <a:pt x="1598" y="20"/>
                      <a:pt x="1685" y="4"/>
                      <a:pt x="1758" y="3"/>
                    </a:cubicBezTo>
                    <a:cubicBezTo>
                      <a:pt x="1831" y="2"/>
                      <a:pt x="1892" y="13"/>
                      <a:pt x="1938" y="18"/>
                    </a:cubicBezTo>
                    <a:cubicBezTo>
                      <a:pt x="1984" y="23"/>
                      <a:pt x="2041" y="30"/>
                      <a:pt x="2034" y="33"/>
                    </a:cubicBezTo>
                    <a:cubicBezTo>
                      <a:pt x="2027" y="36"/>
                      <a:pt x="1969" y="37"/>
                      <a:pt x="1893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fld id="{FE501C96-577C-42B3-826C-723F3FDC4D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65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640960" cy="2520280"/>
          </a:xfrm>
        </p:spPr>
        <p:txBody>
          <a:bodyPr/>
          <a:lstStyle/>
          <a:p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проведения,</a:t>
            </a:r>
            <a:b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также порядок и сроки проверки итогового сочинения (изложения)</a:t>
            </a:r>
            <a:b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 территории Тульской области </a:t>
            </a:r>
            <a:b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2023-2024 году</a:t>
            </a:r>
            <a:endParaRPr lang="ru-RU" sz="32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30120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 министерства образования Тульской области от 19.10.2023 № 1999</a:t>
            </a:r>
          </a:p>
        </p:txBody>
      </p:sp>
    </p:spTree>
    <p:extLst>
      <p:ext uri="{BB962C8B-B14F-4D97-AF65-F5344CB8AC3E}">
        <p14:creationId xmlns:p14="http://schemas.microsoft.com/office/powerpoint/2010/main" val="74222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8D8039-491D-4F62-9F1A-E91938E88F55}"/>
              </a:ext>
            </a:extLst>
          </p:cNvPr>
          <p:cNvSpPr/>
          <p:nvPr/>
        </p:nvSpPr>
        <p:spPr>
          <a:xfrm>
            <a:off x="317610" y="620688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Формирование комиссии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AFB1A1-4DC4-4929-B725-10CC408D2DF2}"/>
              </a:ext>
            </a:extLst>
          </p:cNvPr>
          <p:cNvSpPr/>
          <p:nvPr/>
        </p:nvSpPr>
        <p:spPr>
          <a:xfrm>
            <a:off x="215516" y="134076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Комиссия по проведению итогового сочинения (изложения) и комиссия по проверке итогового сочинения (изложения) формируются на уровне образовательных организаций.</a:t>
            </a: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</a:rPr>
              <a:t> Отбор и подготовка специалистов для включения их в состав комиссии по проведению итогового сочинения (изложения) и комиссии по проверке итогового сочинения (изложения), проводится не позднее чем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</a:rPr>
              <a:t>за две недели до проведения итогового сочинения (изложения). </a:t>
            </a:r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В состав комиссии по проведению итогового сочинения (изложения) должны входить: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члены комиссии, участвующие в организации проведения итогового сочинения (изложения);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член комиссии, ответственный за получение бланков итогового сочинения (изложения), а также за передачу материалов итогового сочинения (изложения);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член комиссии – технический специалист, оказывающий информационно – технологическую помощь, в том числе по и копированию бланков итогового сочинения (изложения);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члены комиссии – дежурные, участвующие в организации итогового сочинения (изложения) вне учебных кабинетов.</a:t>
            </a:r>
          </a:p>
          <a:p>
            <a:endParaRPr lang="ru-RU" dirty="0"/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2169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613B11-A10A-4C00-BA39-26038CBD02F9}"/>
              </a:ext>
            </a:extLst>
          </p:cNvPr>
          <p:cNvSpPr/>
          <p:nvPr/>
        </p:nvSpPr>
        <p:spPr>
          <a:xfrm>
            <a:off x="323528" y="83671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Формирование комиссии по проверке итогового сочинения (изложения)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21C40B5-1901-4BFB-97EA-2C963612A4A1}"/>
              </a:ext>
            </a:extLst>
          </p:cNvPr>
          <p:cNvSpPr/>
          <p:nvPr/>
        </p:nvSpPr>
        <p:spPr>
          <a:xfrm>
            <a:off x="431540" y="1888526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В состав комиссии по проверке итогового сочинения (изложения) должны входить специалисты, соответствующие следующим требованиям п.2.6.4.3. Приказа.</a:t>
            </a: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Комиссия по проверке: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</a:rPr>
              <a:t>организует и проводит проверку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итогового сочинения (изложения) в соответствии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</a:rPr>
              <a:t>с критериями оценивания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итогового сочинения (изложения), разработанными Рособрнадзором; </a:t>
            </a:r>
          </a:p>
          <a:p>
            <a:pPr algn="just"/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организует и проводит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</a:rPr>
              <a:t>повторную проверку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итогового сочинения (изложения) обучающихся в целях предотвращения конфликта интересов и обеспечения объективного оценивания итогового сочинения (изложения) обучающимся, экстернам при получении повторного неудовлетворительного результата («незачет») за итоговое сочинение (изложение)по поручению министерства.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383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сбора исходных сведений и подготовки к проведению итогового сочинения (изложения)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Бланки для проведения итогового сочинения (изложения) вместе с отчетными формами для проведения итогового сочинения (изложения) печатаются и доставляются РЦОИ или органами местного самоуправления, осуществляющими управление в сфере образования, в места проведения итогового сочинения (изложения)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день до проведения итогового сочинения (изложения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). 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rgbClr val="002060"/>
                </a:solidFill>
              </a:rPr>
              <a:t>Выдача материалов итогового сочинения (изложения) будет осуществляться </a:t>
            </a:r>
            <a:r>
              <a:rPr lang="ru-RU" b="1" dirty="0">
                <a:solidFill>
                  <a:srgbClr val="002060"/>
                </a:solidFill>
              </a:rPr>
              <a:t>5 декабря</a:t>
            </a:r>
            <a:r>
              <a:rPr lang="ru-RU" dirty="0">
                <a:solidFill>
                  <a:srgbClr val="002060"/>
                </a:solidFill>
              </a:rPr>
              <a:t>,  прием материалов – </a:t>
            </a:r>
            <a:r>
              <a:rPr lang="ru-RU" b="1" dirty="0">
                <a:solidFill>
                  <a:srgbClr val="002060"/>
                </a:solidFill>
              </a:rPr>
              <a:t>11 декабря 2023 года</a:t>
            </a:r>
            <a:r>
              <a:rPr lang="ru-RU" dirty="0">
                <a:solidFill>
                  <a:srgbClr val="002060"/>
                </a:solidFill>
              </a:rPr>
              <a:t> согласно графику (приложение).</a:t>
            </a:r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Копирование бланков итогового сочинения (изложения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нехватке распечатанных бланков итогового сочинения (изложения) в местах проведения итогового сочинения (изложения)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запрещено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так как все бланки имеют уникальный код работы и распечатываются посредством специализированного программного обеспечения.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4449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сбора исходных сведений и подготовки к проведению итогового сочинения (изложения)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08553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Комплекты тем итогового сочинения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15 минут до проведения итогового сочинения по местному времени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размещаются </a:t>
            </a:r>
            <a:r>
              <a:rPr lang="ru-RU" sz="2000" b="1" u="sng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topic.ege.edu.ru</a:t>
            </a:r>
            <a:r>
              <a:rPr lang="ru-RU" sz="2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ссылка на данный ресурс также размещается на официальном сайте ФГБУ «ФЦТ» (</a:t>
            </a:r>
            <a:r>
              <a:rPr lang="ru-RU" sz="2000" u="sng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rustest.ru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  <a:endParaRPr lang="ru-RU" sz="2000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82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Проведение итогового сочинения (изложения)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3508" y="1772816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Вход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участников итогового сочинения (изложения) в места проведения итогового сочинения (изложения)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начинается с 09.00 по местному времени.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Участники итогового сочинения (изложения)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рассаживаются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рабочие столы в учебном кабинете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произвольном порядке (по одному человеку за рабочий стол)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 время проведения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 в учебном кабинете должны присутствовать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менее двух членов комиссии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образовательной организации по проведению итогового сочинения (изложения).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Итоговое сочинение (изложение) начинается в 10.00 по местному времени.</a:t>
            </a:r>
            <a:endParaRPr lang="ru-RU" b="1" dirty="0">
              <a:solidFill>
                <a:srgbClr val="FF000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продлевается. Повторный общий инструктаж для опоздавших участников не проводится. </a:t>
            </a:r>
          </a:p>
        </p:txBody>
      </p:sp>
    </p:spTree>
    <p:extLst>
      <p:ext uri="{BB962C8B-B14F-4D97-AF65-F5344CB8AC3E}">
        <p14:creationId xmlns:p14="http://schemas.microsoft.com/office/powerpoint/2010/main" val="210353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Инструктаж участников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Первая часть инструктажа проводится до 10.00 по местному времени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включает в себя информирование участников о порядке проведения итогового сочинения (изложения), в том числе о случаях удаления с итогового сочинения (изложения), продолжительности написания итогового сочинения (изложения), о времени и месте ознакомления с результатами итогового сочинения (изложения), а также о том, что записи на листах бумаги для черновиков не обрабатываются и не проверяются.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05064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Члены комиссии</a:t>
            </a:r>
            <a:r>
              <a:rPr lang="ru-RU" b="1" dirty="0">
                <a:solidFill>
                  <a:srgbClr val="FF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организации по проведению итогового сочинения (изложения)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выдают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участникам итогового сочинения (изложения):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бланки регистрации,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бланки записи,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листы бумаги для черновиков,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орфографические словари (орфографические и толковые словари для участников итогового изложения),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инструкции для участников итогового сочинения (изложения) (Приложения 1,2 Приказа).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5087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Инструктаж участников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5689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проведении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второй части инструктажа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которая начинается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ранее 10.00 по местному времени,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члены комиссии образовательной организации по проведению итогового сочинения (изложения) должны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ознакомить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участников итогового сочинения (изложения)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темами итогового сочинения (текстами для итогового изложения)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Содержательное комментирование тем итогового сочинения и текстов для итогового изложения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запрещено</a:t>
            </a:r>
            <a: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endParaRPr lang="ru-RU" sz="24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80" y="3412743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Участники итогового сочинения (изложения) заполняют регистрационные поля бланков, указывают номер темы итогового сочинения (текста для итогового изложения), переписывают название выбранной темы сочинения.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582" y="4221088"/>
            <a:ext cx="8553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Члены комиссии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организации по проведению итогового сочинения (изложения)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проверяют правильность заполнения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участниками итогового сочинения (изложения)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регистрационных полей бланков.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1545" y="5144418"/>
            <a:ext cx="855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После проведения второй части инструктажа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члены комиссии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организации по проведению итогового сочинения (изложения)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объявляют начало, продолжительность и время окончания написания итогового сочинения (изложения) и фиксируют их на доске (информационном стенде).</a:t>
            </a:r>
            <a:endParaRPr lang="ru-RU" dirty="0">
              <a:solidFill>
                <a:srgbClr val="FF000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3239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195" y="69269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Дополнительные бланки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8015" y="158234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случае нехватки места в бланках записи, выданных ранее,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запросу участника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 члены комиссии образовательной организации по проведению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выдают еще один бланк записи дополнительно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(далее – дополнительный бланк записи). 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мере необходимости участникам итогового сочинения (изложения) выдаются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дополнительные листы бумаги для черновиков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195" y="69269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РАЗРЕШЕНО на рабочем столе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5195" y="1556792"/>
            <a:ext cx="856895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ручка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гелевая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или капиллярная с чернилами чёрного цвета);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документ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удостоверяющий личность;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орфографический словарь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для участников итогового сочинения (орфографический и толковый словари для участников итогового изложения), выданный по месту проведения итогового сочинения (изложения);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лекарства и питание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(при необходимости);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инструкция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для участников итогового сочинения (изложения);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листы бумаги для черновиков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выданные по месту проведения итогового сочинения (изложения);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специальные технические средства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(для участников итогового сочинения (изложения) с ОВЗ, детей-инвалидов, инвалидов) (при необходимости).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127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195" y="69269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ЗАПРЕЩЕНО участникам итогового сочинения (изложения) и членам комиссии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5" y="1988840"/>
            <a:ext cx="84486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иметь при себе: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средства связи, фото-, аудио- и видеоаппаратуру,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справочные материалы, письменные заметки и иные средства хранения и передачи информации,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собственные орфографические и (или) толковые словари,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пользоваться текстами литературного материала (художественные произведения, дневники, мемуары, публицистика, другие литературные источники).</a:t>
            </a:r>
          </a:p>
        </p:txBody>
      </p:sp>
    </p:spTree>
    <p:extLst>
      <p:ext uri="{BB962C8B-B14F-4D97-AF65-F5344CB8AC3E}">
        <p14:creationId xmlns:p14="http://schemas.microsoft.com/office/powerpoint/2010/main" val="118433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42493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Сроки проведения итогового сочинения (изложения) на территории Тульской области в 2022-2023 учебном году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2996952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06 декабря 2023 года 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–             основной срок;</a:t>
            </a:r>
            <a:endParaRPr lang="ru-RU" sz="4000" dirty="0"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4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07 февраля, 10 апреля 2024 года 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– дополнительные сроки.</a:t>
            </a:r>
            <a:endParaRPr lang="ru-RU" sz="4000" dirty="0"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734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Завершение</a:t>
            </a:r>
            <a:r>
              <a:rPr lang="ru-RU" b="1" dirty="0"/>
              <a:t>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проведения итогового 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191683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30 минут и за 5 минут до окончания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 члены комиссии образовательной организации по проведению итогового сочинения (изложения) сообщают участникам итогового сочинения (изложения) о скором завершении написания итогового сочинения (изложения) и о необходимости перенести написанные сочинения (изложения) из листов бумаги для черновиков в бланки записи (в том числе в дополнительные бланки записи).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2932" y="436510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истечении установленного времени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завершения итогового сочинения (изложения) члены комиссии образовательной организации по проведению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объявляют об окончании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выполнении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собирают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 участников итогового сочинения (изложения) бланки регистрации, бланки записи (дополнительные бланки записи), листы бумаги для черновиков.</a:t>
            </a:r>
          </a:p>
        </p:txBody>
      </p:sp>
    </p:spTree>
    <p:extLst>
      <p:ext uri="{BB962C8B-B14F-4D97-AF65-F5344CB8AC3E}">
        <p14:creationId xmlns:p14="http://schemas.microsoft.com/office/powerpoint/2010/main" val="34731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Завершение</a:t>
            </a:r>
            <a:r>
              <a:rPr lang="ru-RU" b="1" dirty="0"/>
              <a:t>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проведения итогового 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191683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Член комиссии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организации по проведению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ставит «Z»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в области бланка записи (или дополнительного бланка записи),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оставшейся незаполненной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482" y="316802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Указанный знак проставляется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 последнем листе!!! </a:t>
            </a:r>
            <a: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бланка записи или дополнительного бланка.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149080"/>
            <a:ext cx="84209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Член комиссии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организации по проведению итогового сочинения (изложения) в бланках регистрации участников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заполняет поле «Количество бланков записи»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указанное поле вписывается то количество бланков записи, включая дополнительные бланки записи (в случае если такие выдавались по запросу участника), которое было выдано участнику.</a:t>
            </a:r>
          </a:p>
        </p:txBody>
      </p:sp>
    </p:spTree>
    <p:extLst>
      <p:ext uri="{BB962C8B-B14F-4D97-AF65-F5344CB8AC3E}">
        <p14:creationId xmlns:p14="http://schemas.microsoft.com/office/powerpoint/2010/main" val="109537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C0CF44-54F4-4697-B57D-B93C0A1A3FF1}"/>
              </a:ext>
            </a:extLst>
          </p:cNvPr>
          <p:cNvSpPr/>
          <p:nvPr/>
        </p:nvSpPr>
        <p:spPr>
          <a:xfrm>
            <a:off x="611560" y="1859340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</a:rPr>
              <a:t>Члены комиссии по проведению итогового сочинения (изложения) заполняют отчетные формы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</a:rPr>
              <a:t>, использованные во время проведения сочинения (изложения), а также форму ИС-05 «Ведомость проведения итогового сочинения (изложения) в учебном кабинете ОО (месте проведения)». В свою очередь, участник проверяет свои данные, внесенные в ведомость, подтверждая их личной подписью.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C2736B-3F87-4806-9961-807008F6CF59}"/>
              </a:ext>
            </a:extLst>
          </p:cNvPr>
          <p:cNvSpPr/>
          <p:nvPr/>
        </p:nvSpPr>
        <p:spPr>
          <a:xfrm>
            <a:off x="323528" y="62068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Завершение</a:t>
            </a:r>
            <a:r>
              <a:rPr lang="ru-RU" b="1" dirty="0"/>
              <a:t>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проведения итогового сочинения (изложения)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81624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311801"/>
              </p:ext>
            </p:extLst>
          </p:nvPr>
        </p:nvGraphicFramePr>
        <p:xfrm>
          <a:off x="323529" y="1340770"/>
          <a:ext cx="8640959" cy="49319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4467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Код</a:t>
                      </a:r>
                    </a:p>
                  </a:txBody>
                  <a:tcPr marL="15210" marR="15210" marT="0" marB="0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</a:t>
                      </a:r>
                    </a:p>
                  </a:txBody>
                  <a:tcPr marL="15210" marR="1521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ИС-01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Списки распределения участников по </a:t>
                      </a: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образовательным организациям (местам </a:t>
                      </a: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проведения)</a:t>
                      </a: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ИС-02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Прикрепление образовательной организации регистрации к образовательной организации </a:t>
                      </a: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проведения</a:t>
                      </a: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996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ИС-04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Список участников итогового сочинения </a:t>
                      </a: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(изложения) в образовательной организации (месте </a:t>
                      </a: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проведения)</a:t>
                      </a: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876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ИС-05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Ведомость проведения итогового сочинения </a:t>
                      </a: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(изложения) в учебном кабинете образовательной </a:t>
                      </a: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организации (месте проведения)</a:t>
                      </a: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33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ИС-06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Протокол проверки итогового сочинения </a:t>
                      </a: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(изложения)</a:t>
                      </a: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88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ИС-07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Ведомость коррекции персональных данных </a:t>
                      </a: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участников итогового сочинения (изложения)</a:t>
                      </a:r>
                      <a:endParaRPr lang="ru-RU" sz="2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88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ИС-08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Акт о досрочном завершении написания итогового </a:t>
                      </a: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сочинения (изложения) по уважительным причинам</a:t>
                      </a:r>
                      <a:endParaRPr lang="ru-RU" sz="2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233">
                <a:tc>
                  <a:txBody>
                    <a:bodyPr/>
                    <a:lstStyle/>
                    <a:p>
                      <a:pPr marR="920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ИС-09</a:t>
                      </a:r>
                    </a:p>
                  </a:txBody>
                  <a:tcPr marL="15210" marR="15210" marT="0" marB="0" anchor="ctr"/>
                </a:tc>
                <a:tc>
                  <a:txBody>
                    <a:bodyPr/>
                    <a:lstStyle/>
                    <a:p>
                      <a:pPr marR="9207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Акт об удалении участника итогового сочинения </a:t>
                      </a:r>
                      <a:r>
                        <a:rPr lang="ru-RU" sz="2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(изложения)</a:t>
                      </a:r>
                    </a:p>
                  </a:txBody>
                  <a:tcPr marL="15210" marR="1521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6308" y="880646"/>
            <a:ext cx="8826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</a:rPr>
              <a:t>Сводный реестр отчетных форм для проведения итогового сочинения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Times New Roman" pitchFamily="18" charset="0"/>
              </a:rPr>
              <a:t>(изложения)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6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37" y="47667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Особенности организации и проведения итогового сочинения (изложения) 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лиц с ОВЗ, детей-инвалидов и инвалидов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6011" y="21328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обеспечивается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возможность беспрепятственного доступа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таких участников сочинения (изложения) в учебные кабинеты, туалетные и иные помещения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011" y="292494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выделяются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помещения для организации питания и перерывов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проведения необходимых медико-профилактических процедур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2510" y="3645024"/>
            <a:ext cx="86044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при необходимости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присутствуют ассистенты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  <a:r>
              <a:rPr lang="ru-RU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качестве ассистентов привлекаются лица, прошедшие соответствующую подготовку. Ассистентом может быть определен работник образовательной организации, социальный работник, а также в исключительных случаях - родитель (законный представитель) участника итогового сочинения (изложения)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702" y="5301208"/>
            <a:ext cx="8604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Участники сочинения (изложения) с ОВЗ, дети-инвалиды и инвалиды с учетом их индивидуальных возможностей пользуются в процессе написания сочинения (изложения) необходимыми им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специальными техническими средствами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261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071316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Основанием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для организации итогового сочинения (изложения) на дому, в медицинской организации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является заключение медицинской организации и рекомендации ПМПК.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Итоговое сочинение (изложение) организуется по месту жительства участника итогового сочинения (изложения), по месту нахождения медицинской организации, в которой участник сочинения (изложения) находится на длительном лечении, с выполнением минимальных требований к процедуре проведения.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3588" y="764704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итогового сочинения (изложения) на дому</a:t>
            </a:r>
          </a:p>
        </p:txBody>
      </p:sp>
    </p:spTree>
    <p:extLst>
      <p:ext uri="{BB962C8B-B14F-4D97-AF65-F5344CB8AC3E}">
        <p14:creationId xmlns:p14="http://schemas.microsoft.com/office/powerpoint/2010/main" val="253313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проверки и оценивания итогового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сочинения (изложения)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5934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Проверка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итогового сочинения (изложения)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осуществляется экспертами, входящими в состав комиссии по проверке итогового сочинения (изложения)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образовательных организациях (далее вместе – комиссия образовательной организации по проверке итогового сочинения (изложения). К работе указанных комиссий могут быть привлечены независимые эксперты.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7647" y="3501008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Технический специалист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входящий в состав комиссии по проверке итогового сочинения (изложения),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проводит копирование бланков регистрации и бланков записи (дополнительных бланков записи) участников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(изложения). </a:t>
            </a: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Копирование бланков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 с внесенной в бланк регистрации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отметкой «Х» в поле «Не закончил» («Удален»)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подтвержденной подписью члена комиссии по проведению итогового сочинения (изложения),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производится, проверка таких сочинений (изложений) не осуществляется.</a:t>
            </a:r>
          </a:p>
        </p:txBody>
      </p:sp>
    </p:spTree>
    <p:extLst>
      <p:ext uri="{BB962C8B-B14F-4D97-AF65-F5344CB8AC3E}">
        <p14:creationId xmlns:p14="http://schemas.microsoft.com/office/powerpoint/2010/main" val="39683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проверки и оценивания итогового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сочинения (изложения)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6084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Эксперты перед осуществлением проверки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 по критериям оценивания, разработанным </a:t>
            </a:r>
            <a:r>
              <a:rPr lang="ru-RU" sz="2000" dirty="0" err="1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Рособрнадзором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проверяют соблюдение участниками итогового сочинения (изложения) требований: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«Объем сочинения (изложения)»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«Самостоятельность написания итогового сочинения (изложения)»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(в случае если требование «Самостоятельность написания итогового сочинения (изложения)» проверяется экспертом, а не техническим специалистом).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7209" y="4923170"/>
            <a:ext cx="8640960" cy="147732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После проверки установленных требований эксперты приступают к проверке сочинения (изложения) по критериям оценивания или, не приступая к проверке итогового сочинения (изложения) по критериям оценивания, выставляют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«незачет»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всей работе в целом в случае несоблюдения хотя бы одного из установленных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61648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проверки и оценивания итогового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сочинения (изложения)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556" y="1841922"/>
            <a:ext cx="86429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Каждое сочинение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(изложение) участников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проверяется одним экспертом один раз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endParaRPr lang="ru-RU" sz="20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Результаты проверки итогового сочинения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(изложения) по требованиям и критериям оценивания («зачет»/«незачет»)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вносятся экспертом в копию бланка регистрации.</a:t>
            </a:r>
          </a:p>
          <a:p>
            <a:endParaRPr lang="ru-RU" sz="20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Копии бланков итогового сочинения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(изложения) участников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эксперты передают руководителю образовательной организации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(или другому уполномоченному им лицу).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8201" y="5157192"/>
            <a:ext cx="85995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Проверка и оценивание итогового сочинения (изложения) комиссией образовательной организации по проверке итогового сочинения (изложения)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должна завершиться не позднее чем через семь календарных дней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с даты проведения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60209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Обработка результатов итогового 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0062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Оригиналы бланков итогового сочинения (изложения) участников итогового сочинения (изложения) с внесенными в них результатами проверки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в том числе оригиналы бланков итогового сочинения (изложения) с внесенной отметкой «Х» в поле «Не закончил» («Удален»),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подтвержденной подписью члена комиссии образовательной организации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проведению итогового сочинения (изложения),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доставляются в РЦОИ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последующей обработки.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970" y="4293096"/>
            <a:ext cx="8312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Образы оригиналов бланков итогового сочинения (изложения) РЦОИ размещает на региональных серверах.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970" y="5157192"/>
            <a:ext cx="8424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Темы итогового сочинения и образы оригиналов бланков итогового сочинения участников доступны образовательным организациям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118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687" y="90872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Категории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участников итогового 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3703" y="2204864"/>
            <a:ext cx="84249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Итоговое сочинение (изложение)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как условие допуска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 государственной итоговой аттестации по образовательным программам среднего общего образования (далее – ГИА) проводится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обучающихся XI (XII) классов, экстернов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724" y="3861048"/>
            <a:ext cx="8359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в целях использования результатов при приеме на обучение по программам </a:t>
            </a:r>
            <a:r>
              <a:rPr lang="ru-RU" dirty="0" err="1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бакалавриата</a:t>
            </a:r>
            <a:r>
              <a:rPr lang="ru-RU" dirty="0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специалитета</a:t>
            </a:r>
            <a:r>
              <a:rPr lang="ru-RU" dirty="0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 в образовательные организации высшего образования </a:t>
            </a:r>
            <a:r>
              <a:rPr lang="ru-RU" dirty="0">
                <a:solidFill>
                  <a:srgbClr val="FF0000"/>
                </a:solidFill>
                <a:latin typeface="PT Astra Serif" pitchFamily="18" charset="-52"/>
                <a:ea typeface="PT Astra Serif" pitchFamily="18" charset="-52"/>
              </a:rPr>
              <a:t>по желанию </a:t>
            </a:r>
            <a:r>
              <a:rPr lang="ru-RU" dirty="0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итоговое сочинение может проводиться для выпускников прошлых лет, обучающихся СПО, лиц, получающих среднее общее образование в иностранных организациях, осуществляющих образовательную деятельность, лиц со справкой об обучении.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5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5582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Срок действия итогового 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6339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Итоговое сочинение (изложение) как допуск к ГИА – </a:t>
            </a:r>
            <a:r>
              <a:rPr lang="ru-RU" sz="24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бессрочно.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6417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687" y="213285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- изложение вправе писать </a:t>
            </a: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</a:rPr>
              <a:t>участники с ОВЗ, участники – дети- инвалиды и инвалиды, лица,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 обучающиеся по образовательным программам среднего общего образования в специальных учебно-воспитательных учреждениях закрытого типа, а также в учреждениях, исполняющих наказание в виде лишения свободы, лица, обучающиеся по состоянию здоровья на дому, в образовательных организациях, в том числе санаторно- 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организации. </a:t>
            </a:r>
          </a:p>
          <a:p>
            <a:pPr algn="just"/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- обучающиеся X классов, участвующие в экзаменах по отдельным учебным предметам, освоение которых завершилось ранее, не участвуют в итоговом сочинении (изложении) по окончании X класса.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16187C-CDD1-4261-8842-60F9C0510D54}"/>
              </a:ext>
            </a:extLst>
          </p:cNvPr>
          <p:cNvSpPr/>
          <p:nvPr/>
        </p:nvSpPr>
        <p:spPr>
          <a:xfrm>
            <a:off x="384687" y="90872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Категории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участников итогового сочинения (изложения)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18001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450" y="83671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Порядок подачи заявления на участие в итоговом сочинении (изложении)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878" y="1988840"/>
            <a:ext cx="87376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Обучающиеся XI (XII) классов подают заявления и согласия на обработку персональных данных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образовательные организации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в которых они осваивают образовательные программы среднего общего образования. Экстерны – в образовательные организации по выбору экстерна. </a:t>
            </a:r>
          </a:p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Указанные заявления подаются </a:t>
            </a: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позднее чем за две недели до начала проведения итогового сочинения (изложения)</a:t>
            </a:r>
            <a:endParaRPr lang="ru-RU" b="1" dirty="0">
              <a:solidFill>
                <a:srgbClr val="FF000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Обучающиеся XI (XII) классов, экстерны с ОВЗ при подаче заявления на участие в итоговом сочинении (изложении) предъявляют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копию рекомендаций психолого-медико-педагогической комиссии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(далее – ПМПК), а обучающиеся XI (XII) классов, экстерны – дети-инвалиды и инвалиды – оригинал или заверенную копию справки, подтверждающей факт установления инвалидности, выданной федеральным государственным учреждением медико-социальной экспертизы (далее –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справка, подтверждающая инвалидность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  <a:endParaRPr lang="ru-RU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954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Продолжительность написания итогового 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2274763"/>
            <a:ext cx="85329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Продолжительность написания итогового сочинения (изложения) составляет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 часа 55 минут (235 минут)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885" y="3356992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участников итогового сочинения (изложения) с ОВЗ, детей-инвалидов и инвалидов продолжительность написания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увеличивается на 1,5 часа.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3578" y="4533220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продолжительность написания итогового сочинения (изложения)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включается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время, выделенное на подготовительные мероприятия (инструктаж участников итогового сочинения (изложения), заполнение ими регистрационных полей бланков и др.).</a:t>
            </a:r>
            <a:endParaRPr lang="ru-RU" sz="2000" dirty="0">
              <a:solidFill>
                <a:srgbClr val="00206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0579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Повторный допуск к написанию итогового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сочинения (изложения)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00808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Повторно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 написанию итогового сочинения (изложения) в текущем учебном году в дополнительные сроки (в первую среду февраля и первую рабочую среду мая) </a:t>
            </a:r>
            <a:r>
              <a:rPr lang="ru-RU" sz="20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допускаются:</a:t>
            </a:r>
          </a:p>
          <a:p>
            <a:endParaRPr lang="ru-RU" sz="20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обучающиеся XI (XII) классов, экстерны,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получившие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 итоговому сочинению (изложению)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неудовлетворительный результат («незачет»);</a:t>
            </a:r>
          </a:p>
          <a:p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обучающиеся XI (XII) классов, экстерны,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удаленные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итогового сочинения (изложения) за нарушение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требований, установленных пунктом 27 Порядка проведения ГИА-11;</a:t>
            </a:r>
          </a:p>
          <a:p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обучающиеся XI (XII) классов, экстерны 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явившиеся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 итоговое сочинение (изложение)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уважительным причинам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(болезнь или иные обстоятельства), подтвержденные документально;</a:t>
            </a:r>
          </a:p>
          <a:p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обучающиеся XI (XII) классов, экстерны 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завершившие написание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итогового сочинения (изложения) </a:t>
            </a:r>
            <a:r>
              <a:rPr lang="ru-RU" sz="20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уважительным причинам </a:t>
            </a:r>
            <a:r>
              <a:rPr lang="ru-RU" sz="20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(болезнь или иные обстоятельства), подтвержденные документально.</a:t>
            </a:r>
          </a:p>
        </p:txBody>
      </p:sp>
    </p:spTree>
    <p:extLst>
      <p:ext uri="{BB962C8B-B14F-4D97-AF65-F5344CB8AC3E}">
        <p14:creationId xmlns:p14="http://schemas.microsoft.com/office/powerpoint/2010/main" val="302660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проведения итогового сочинения (изложения) в ОО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2004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Образовательные организации в рамках организации и проведения итогового сочинения (изложения):</a:t>
            </a: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</a:rPr>
              <a:t>под подпись информируют специалистов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, привлекаемых к проведению и проверке итогового сочинения (изложения), о порядке проведения и проверки итогового сочинения (изложения); </a:t>
            </a:r>
          </a:p>
          <a:p>
            <a:endParaRPr lang="ru-RU" dirty="0">
              <a:solidFill>
                <a:srgbClr val="002060"/>
              </a:solidFill>
              <a:latin typeface="PT Astra Serif" panose="020A0603040505020204" pitchFamily="18" charset="-52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</a:rPr>
              <a:t>под подпись информируют участников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 итогового сочинения (изложения) и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</a:rPr>
              <a:t>их родителей (законных представителей) </a:t>
            </a:r>
            <a:r>
              <a:rPr lang="ru-RU" dirty="0">
                <a:solidFill>
                  <a:srgbClr val="002060"/>
                </a:solidFill>
                <a:latin typeface="PT Astra Serif" panose="020A0603040505020204" pitchFamily="18" charset="-52"/>
              </a:rPr>
              <a:t>о местах и сроках проведения итогового сочинения (изложения), о порядке проведения итогового сочинения (изложения), об основаниях для удаления с итогового сочинения (изложения), об организации перепроверки отдельных сочинений (изложений), о ведении во время проведения итогового сочинения (изложения) видеозаписи, о времени и месте ознакомления с результатами итогового сочинения (изложения), а также о результатах итогового сочинения (изложения), полученных обучающимися и экстернами; 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138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610" y="62068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проведения итогового сочинения (изложения) в ОО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857" y="169790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  <a:latin typeface="PT Astra Serif" pitchFamily="18" charset="-52"/>
                <a:ea typeface="PT Astra Serif" pitchFamily="18" charset="-52"/>
              </a:rPr>
              <a:t>под подпись организуют </a:t>
            </a:r>
            <a:r>
              <a:rPr lang="ru-RU" dirty="0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ознакомление обучающихся и их родителей (законных представителей) с Памяткой о порядке проведения итогового сочинения (изложения) (приложение 6 Приказа);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13131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PT Astra Serif" pitchFamily="18" charset="-52"/>
                <a:ea typeface="PT Astra Serif" pitchFamily="18" charset="-52"/>
              </a:rPr>
              <a:t>обеспечивают</a:t>
            </a:r>
            <a:r>
              <a:rPr lang="ru-RU" dirty="0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 участников итогового сочинения орфографическими словарями при проведении итогового сочинения;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09030" y="2824487"/>
            <a:ext cx="3933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PT Astra Serif" pitchFamily="18" charset="-52"/>
                <a:ea typeface="PT Astra Serif" pitchFamily="18" charset="-52"/>
              </a:rPr>
              <a:t>обеспечивают </a:t>
            </a:r>
            <a:r>
              <a:rPr lang="ru-RU" dirty="0">
                <a:solidFill>
                  <a:srgbClr val="002060"/>
                </a:solidFill>
                <a:latin typeface="PT Astra Serif" pitchFamily="18" charset="-52"/>
                <a:ea typeface="PT Astra Serif" pitchFamily="18" charset="-52"/>
              </a:rPr>
              <a:t>участников итогового изложения орфографическими и толковыми словарями при проведении итогового изложения. </a:t>
            </a:r>
          </a:p>
        </p:txBody>
      </p:sp>
      <p:pic>
        <p:nvPicPr>
          <p:cNvPr id="1028" name="Picture 4" descr="https://media2.24aul.ru/imgs/5b1e74f523bbeb089c088342/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3" t="3689" r="9307" b="6736"/>
          <a:stretch/>
        </p:blipFill>
        <p:spPr bwMode="auto">
          <a:xfrm>
            <a:off x="6710525" y="4235008"/>
            <a:ext cx="1437953" cy="223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knigamir.com/upload/iblock/32e/32eda09d28c654ca49e990d717bee35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5477"/>
            <a:ext cx="1408387" cy="22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s://knigamir.com/upload/iblock/32e/32eda09d28c654ca49e990d717bee35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64466"/>
            <a:ext cx="1408387" cy="22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66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Шаблон оформления «В стиле суми-э»">
  <a:themeElements>
    <a:clrScheme name="Тема Office 1">
      <a:dk1>
        <a:srgbClr val="545472"/>
      </a:dk1>
      <a:lt1>
        <a:srgbClr val="FFFFFF"/>
      </a:lt1>
      <a:dk2>
        <a:srgbClr val="892D5B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CCCCFF"/>
      </a:hlink>
      <a:folHlink>
        <a:srgbClr val="D9D9E5"/>
      </a:folHlink>
    </a:clrScheme>
    <a:fontScheme name="Тема Offic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545472"/>
        </a:dk1>
        <a:lt1>
          <a:srgbClr val="FFFFFF"/>
        </a:lt1>
        <a:dk2>
          <a:srgbClr val="892D5B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CCCCFF"/>
        </a:hlink>
        <a:folHlink>
          <a:srgbClr val="D9D9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B7B7FF"/>
        </a:hlink>
        <a:folHlink>
          <a:srgbClr val="BCD8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9DC6D5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CCDFE7"/>
        </a:accent5>
        <a:accent6>
          <a:srgbClr val="CD96B1"/>
        </a:accent6>
        <a:hlink>
          <a:srgbClr val="B7B7FF"/>
        </a:hlink>
        <a:folHlink>
          <a:srgbClr val="F2D6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D5BAFC"/>
        </a:hlink>
        <a:folHlink>
          <a:srgbClr val="D7D9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FBE9BB"/>
        </a:hlink>
        <a:folHlink>
          <a:srgbClr val="CFE2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D1EC9C"/>
        </a:hlink>
        <a:folHlink>
          <a:srgbClr val="EFE5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«В стиле суми-э»</Template>
  <TotalTime>772</TotalTime>
  <Words>2978</Words>
  <Application>Microsoft Office PowerPoint</Application>
  <PresentationFormat>Экран (4:3)</PresentationFormat>
  <Paragraphs>171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PT Astra Serif</vt:lpstr>
      <vt:lpstr>Tahoma</vt:lpstr>
      <vt:lpstr>Times New Roman</vt:lpstr>
      <vt:lpstr>Шаблон оформления «В стиле суми-э»</vt:lpstr>
      <vt:lpstr>Порядок проведения, а также порядок и сроки проверки итогового сочинения (изложения) на территории Тульской области  в 2023-2024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проведения, а также порядок и сроки проверки итогового сочинения (изложения) на территории Тульской области в 2019-2020 году</dc:title>
  <dc:creator>Ирина</dc:creator>
  <cp:lastModifiedBy>User</cp:lastModifiedBy>
  <cp:revision>57</cp:revision>
  <dcterms:created xsi:type="dcterms:W3CDTF">2019-10-16T16:25:18Z</dcterms:created>
  <dcterms:modified xsi:type="dcterms:W3CDTF">2023-11-28T11:29:57Z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TC010690791049</vt:lpwstr>
  </property>
</Properties>
</file>