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5" r:id="rId13"/>
    <p:sldId id="273" r:id="rId14"/>
    <p:sldId id="274" r:id="rId15"/>
    <p:sldId id="264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94738AD-37E7-4F98-932D-D66150DFF899}">
  <a:tblStyle styleId="{994738AD-37E7-4F98-932D-D66150DFF899}" styleName="Table_0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E89B73-0989-4FBA-924B-15A9122B9E36}" styleName="Table_1">
    <a:wholeTbl>
      <a:tcTxStyle b="off" i="off">
        <a:font>
          <a:latin typeface="Perpetua"/>
          <a:ea typeface="Perpetua"/>
          <a:cs typeface="Perpetu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erpetua"/>
          <a:ea typeface="Perpetua"/>
          <a:cs typeface="Perpetu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erpetua"/>
          <a:ea typeface="Perpetua"/>
          <a:cs typeface="Perpetu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26" y="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9211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 bwMode="auto">
          <a:xfrm>
            <a:off x="4709787" y="2007045"/>
            <a:ext cx="2567835" cy="42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1511" y="574863"/>
            <a:ext cx="4695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А.С. Пушкин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0356" y="3514601"/>
            <a:ext cx="165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+mn-lt"/>
              </a:rPr>
              <a:t>Копия рисунка</a:t>
            </a:r>
          </a:p>
          <a:p>
            <a:pPr algn="ctr"/>
            <a:r>
              <a:rPr lang="ru-RU" sz="1600" b="1" i="1" dirty="0" smtClean="0">
                <a:latin typeface="+mn-lt"/>
              </a:rPr>
              <a:t> А.С. Пушкина, 1826г.</a:t>
            </a:r>
            <a:endParaRPr lang="ru-RU" sz="1600" b="1" i="1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8515" y="2530258"/>
            <a:ext cx="3807912" cy="3244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8515" y="2686830"/>
            <a:ext cx="3801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Пока свободою горим,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Пока сердца для чести живы,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Мой друг, Отчизне посвятим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Души прекрасные порывы!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Товарищ, верь: взойдет она,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Звезда пленительного счастья,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Россия </a:t>
            </a:r>
            <a:r>
              <a:rPr lang="ru-RU" sz="2000" b="1" i="1" dirty="0" err="1" smtClean="0">
                <a:solidFill>
                  <a:schemeClr val="tx1"/>
                </a:solidFill>
                <a:latin typeface="+mj-lt"/>
              </a:rPr>
              <a:t>вспрянет</a:t>
            </a: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ото сна,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И на обломках самовластья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Напишут наши имена!</a:t>
            </a:r>
            <a:endParaRPr lang="ru-RU" sz="20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Срыв первоначального плана</a:t>
            </a:r>
          </a:p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Боязнь обратиться к народу на площади </a:t>
            </a:r>
          </a:p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Недостатки в подготовке восстания</a:t>
            </a:r>
          </a:p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Нерешительность восставших</a:t>
            </a:r>
          </a:p>
          <a:p>
            <a:pPr algn="ctr"/>
            <a:r>
              <a:rPr lang="en-US" sz="3200" dirty="0" smtClean="0"/>
              <a:t> </a:t>
            </a:r>
            <a:r>
              <a:rPr lang="ru-RU" sz="3200" dirty="0" smtClean="0"/>
              <a:t>Численное и вооруженное превосходство, присягнувших Николаю </a:t>
            </a:r>
            <a:r>
              <a:rPr lang="en-US" sz="3200" dirty="0" smtClean="0"/>
              <a:t>I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4426" y="233272"/>
            <a:ext cx="7756263" cy="1054250"/>
          </a:xfrm>
        </p:spPr>
        <p:txBody>
          <a:bodyPr/>
          <a:lstStyle/>
          <a:p>
            <a:r>
              <a:rPr lang="ru-RU" dirty="0" smtClean="0"/>
              <a:t>Причины поражения восстания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184" y="2152094"/>
            <a:ext cx="7745505" cy="387781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Совершена первая попытка изменения социально – политической системы</a:t>
            </a:r>
          </a:p>
          <a:p>
            <a:endParaRPr lang="ru-RU" sz="3200" dirty="0" smtClean="0"/>
          </a:p>
          <a:p>
            <a:r>
              <a:rPr lang="ru-RU" sz="3200" dirty="0" smtClean="0"/>
              <a:t>Положено начало освободительному Движению в России</a:t>
            </a:r>
          </a:p>
          <a:p>
            <a:endParaRPr lang="ru-RU" sz="3200" dirty="0" smtClean="0"/>
          </a:p>
          <a:p>
            <a:r>
              <a:rPr lang="ru-RU" sz="3200" dirty="0" smtClean="0"/>
              <a:t>Идеи декабристов оказали влияние на творчество видных деятелей искусства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473903"/>
            <a:ext cx="7756263" cy="1054250"/>
          </a:xfrm>
        </p:spPr>
        <p:txBody>
          <a:bodyPr/>
          <a:lstStyle/>
          <a:p>
            <a:r>
              <a:rPr lang="ru-RU" dirty="0" smtClean="0"/>
              <a:t>Значение восстания декабристов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3200" b="1" dirty="0" smtClean="0"/>
              <a:t>Декабристы – истинные и верные сыны или группа заговорщиков – предателей своего класса?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02" y="2280199"/>
            <a:ext cx="108054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3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13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9" y="4496190"/>
            <a:ext cx="3183224" cy="212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7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1437" y="2585231"/>
            <a:ext cx="7745505" cy="3877815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Три самых важных фамилии …</a:t>
            </a:r>
          </a:p>
          <a:p>
            <a:r>
              <a:rPr lang="ru-RU" sz="3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Три самых важных события…</a:t>
            </a:r>
          </a:p>
          <a:p>
            <a:r>
              <a:rPr lang="ru-RU" sz="3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Три самых важных чувства…</a:t>
            </a:r>
          </a:p>
          <a:p>
            <a:r>
              <a:rPr lang="ru-RU" sz="3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Три самых важных качества…</a:t>
            </a:r>
            <a:endParaRPr lang="ru-RU" sz="3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0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Ознакомиться с параграфом 8-9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10"/>
              <a:buChar char="⚫"/>
            </a:pP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Дать свою оценку движению декабристов</a:t>
            </a:r>
            <a:endParaRPr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ru-RU" dirty="0" smtClean="0"/>
              <a:t>Домашнее задание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85" y="3258828"/>
            <a:ext cx="5144487" cy="34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«Восстание декабристов»</a:t>
            </a:r>
          </a:p>
          <a:p>
            <a:pPr marL="0" indent="0" algn="ctr">
              <a:buNone/>
            </a:pPr>
            <a:endParaRPr lang="ru-RU" sz="6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</a:t>
            </a: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Карамышевская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средняя школа №25</a:t>
            </a: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Героя Советского Союза А.А.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Колоскова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 algn="r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Пашнева В.А.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430049"/>
            <a:ext cx="735277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Причины зарождения движения декабристов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Ранние декабристские организации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Создание Северного и Южного обществ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Восстание декабристов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Значение восстания декабристов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7787" y="2047929"/>
            <a:ext cx="8843376" cy="460965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chemeClr val="bg1"/>
                </a:solidFill>
              </a:rPr>
              <a:t> А.И. Герцен </a:t>
            </a:r>
            <a:r>
              <a:rPr lang="ru-RU" sz="1800" b="1" u="sng" dirty="0" smtClean="0">
                <a:solidFill>
                  <a:schemeClr val="bg1"/>
                </a:solidFill>
              </a:rPr>
              <a:t>: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/>
              <a:t>«…</a:t>
            </a:r>
            <a:r>
              <a:rPr lang="ru-RU" sz="1800" dirty="0"/>
              <a:t>Люди 14 декабря, фаланга героев, вскормленная, как Ромул и Рем, молоком дикого зверя… Это какие-то богатыри, кованные из чистой стали с головы до ног, воины-сподвижники, вышедшие сознательно на явную гибель, чтобы разбудить к новой жизни молодое поколение и очистить детей, рожденных в среде палачества и раболепия</a:t>
            </a:r>
            <a:r>
              <a:rPr lang="ru-RU" sz="1800" dirty="0" smtClean="0"/>
              <a:t>». </a:t>
            </a:r>
          </a:p>
          <a:p>
            <a:pPr marL="0" indent="0">
              <a:buNone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chemeClr val="bg1"/>
                </a:solidFill>
              </a:rPr>
              <a:t>М.М. </a:t>
            </a:r>
            <a:r>
              <a:rPr lang="ru-RU" sz="1800" b="1" u="sng" dirty="0" smtClean="0">
                <a:solidFill>
                  <a:schemeClr val="bg1"/>
                </a:solidFill>
              </a:rPr>
              <a:t>Карамзин:</a:t>
            </a:r>
            <a:r>
              <a:rPr lang="ru-RU" sz="1800" dirty="0" smtClean="0"/>
              <a:t> Вот </a:t>
            </a:r>
            <a:r>
              <a:rPr lang="ru-RU" sz="1800" dirty="0"/>
              <a:t>нелепая трагедия наших безумных </a:t>
            </a:r>
            <a:r>
              <a:rPr lang="ru-RU" sz="1800" dirty="0" err="1"/>
              <a:t>либералистов</a:t>
            </a:r>
            <a:r>
              <a:rPr lang="ru-RU" sz="1800" dirty="0" smtClean="0"/>
              <a:t>! Дай Бог, чтобы истинных злодеев нашлось между ними не так много. Солдаты были только жертвой обмана.»</a:t>
            </a:r>
          </a:p>
          <a:p>
            <a:endParaRPr lang="ru-RU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u="sng" dirty="0">
                <a:solidFill>
                  <a:schemeClr val="bg1"/>
                </a:solidFill>
              </a:rPr>
              <a:t>М. </a:t>
            </a:r>
            <a:r>
              <a:rPr lang="ru-RU" sz="1800" b="1" u="sng" dirty="0" smtClean="0">
                <a:solidFill>
                  <a:schemeClr val="bg1"/>
                </a:solidFill>
              </a:rPr>
              <a:t>Корф:</a:t>
            </a:r>
            <a:r>
              <a:rPr lang="ru-RU" sz="1800" dirty="0" smtClean="0"/>
              <a:t> В </a:t>
            </a:r>
            <a:r>
              <a:rPr lang="ru-RU" sz="1800" dirty="0"/>
              <a:t>то время, когда большая часть войск присягала в совершенном порядке и огромное большинство народонаселения столицы с умилением произносило обет вечной верности Монарху, скопище людей злонамеренных или обольщенных, обманывавших или обманутых, стремилось осквернить эти священные минуты пролитием родной крови и дерзким, чуждым нашей Святой Руси преступлением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Точки зрения современников: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168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3200" b="1" dirty="0" smtClean="0"/>
              <a:t>Декабристы – истинные и верные сыны или группа заговорщиков – предателей своего класса?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02" y="2280199"/>
            <a:ext cx="1080543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3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ru-RU" sz="13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9" y="4496190"/>
            <a:ext cx="3183224" cy="212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89290"/>
            <a:ext cx="7745505" cy="3877815"/>
          </a:xfrm>
        </p:spPr>
        <p:txBody>
          <a:bodyPr/>
          <a:lstStyle/>
          <a:p>
            <a:r>
              <a:rPr lang="ru-RU" dirty="0" smtClean="0"/>
              <a:t>Желание дворян помочь народу, победившему французскую армию</a:t>
            </a:r>
          </a:p>
          <a:p>
            <a:r>
              <a:rPr lang="ru-RU" dirty="0" smtClean="0"/>
              <a:t>Заграничные походы русской армии и знакомство с политическим устройством европейских государств</a:t>
            </a:r>
          </a:p>
          <a:p>
            <a:r>
              <a:rPr lang="ru-RU" dirty="0" smtClean="0"/>
              <a:t>Желание предотвратить возможность повторения «пугачевщины»</a:t>
            </a:r>
          </a:p>
          <a:p>
            <a:r>
              <a:rPr lang="ru-RU" dirty="0" smtClean="0"/>
              <a:t>Изменение политики Александра 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smtClean="0"/>
              <a:t>Влияние идей европейского просвещения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6603" y="338144"/>
            <a:ext cx="7756263" cy="1054250"/>
          </a:xfrm>
        </p:spPr>
        <p:txBody>
          <a:bodyPr/>
          <a:lstStyle/>
          <a:p>
            <a:r>
              <a:rPr lang="ru-RU" dirty="0" smtClean="0"/>
              <a:t>Причины зарождения восстания: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7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6616" y="401714"/>
            <a:ext cx="7756263" cy="1054250"/>
          </a:xfrm>
        </p:spPr>
        <p:txBody>
          <a:bodyPr/>
          <a:lstStyle/>
          <a:p>
            <a:r>
              <a:rPr lang="ru-RU" dirty="0" smtClean="0"/>
              <a:t>Ранние декабристские организации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5325" y="2310064"/>
            <a:ext cx="3994485" cy="2237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94872" y="2828835"/>
            <a:ext cx="2815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«Союз спасения»</a:t>
            </a:r>
            <a:endParaRPr lang="ru-RU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50" y="4029164"/>
            <a:ext cx="40116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4821" y="4556917"/>
            <a:ext cx="3826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«Союз благоденствия»</a:t>
            </a:r>
            <a:endParaRPr lang="ru-RU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rPr lang="ru-RU" u="sng" dirty="0" smtClean="0"/>
              <a:t> </a:t>
            </a:r>
            <a:r>
              <a:rPr lang="ru-RU" u="sng" dirty="0"/>
              <a:t>Первые тайные общества</a:t>
            </a:r>
            <a:endParaRPr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496356"/>
              </p:ext>
            </p:extLst>
          </p:nvPr>
        </p:nvGraphicFramePr>
        <p:xfrm>
          <a:off x="381778" y="2192738"/>
          <a:ext cx="8284191" cy="4400392"/>
        </p:xfrm>
        <a:graphic>
          <a:graphicData uri="http://schemas.openxmlformats.org/drawingml/2006/table">
            <a:tbl>
              <a:tblPr firstRow="1" bandRow="1">
                <a:tableStyleId>{994738AD-37E7-4F98-932D-D66150DFF899}</a:tableStyleId>
              </a:tblPr>
              <a:tblGrid>
                <a:gridCol w="2761397"/>
                <a:gridCol w="2761397"/>
                <a:gridCol w="2761397"/>
              </a:tblGrid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Линии сравнения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Северное</a:t>
                      </a:r>
                      <a:r>
                        <a:rPr lang="ru-RU" baseline="0" dirty="0" smtClean="0"/>
                        <a:t> общество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Южное общество</a:t>
                      </a:r>
                      <a:endParaRPr lang="ru-RU" dirty="0"/>
                    </a:p>
                  </a:txBody>
                  <a:tcPr/>
                </a:tc>
              </a:tr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Название программы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 правления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Форма территориального устройства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Решение вопроса </a:t>
                      </a:r>
                    </a:p>
                    <a:p>
                      <a:pPr algn="ctr"/>
                      <a:r>
                        <a:rPr lang="ru-RU" b="1" dirty="0" smtClean="0"/>
                        <a:t>о земле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289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Общее</a:t>
                      </a:r>
                      <a:endParaRPr lang="ru-RU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3516" y="2919193"/>
            <a:ext cx="3320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«Конституция»</a:t>
            </a:r>
            <a:endParaRPr lang="ru-RU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2547" y="2958357"/>
            <a:ext cx="3320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«Русская правда»</a:t>
            </a:r>
            <a:endParaRPr lang="ru-RU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516" y="3358467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Конституционная</a:t>
            </a:r>
          </a:p>
          <a:p>
            <a:pPr algn="ctr"/>
            <a:r>
              <a:rPr lang="ru-RU" sz="2000" dirty="0" smtClean="0">
                <a:latin typeface="+mn-lt"/>
              </a:rPr>
              <a:t>монархия</a:t>
            </a:r>
            <a:endParaRPr lang="ru-RU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2547" y="3638881"/>
            <a:ext cx="3320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Республика</a:t>
            </a:r>
            <a:endParaRPr lang="ru-RU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3516" y="4109297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Федеративное </a:t>
            </a:r>
          </a:p>
          <a:p>
            <a:pPr algn="ctr"/>
            <a:r>
              <a:rPr lang="ru-RU" sz="2000" dirty="0" smtClean="0">
                <a:latin typeface="+mn-lt"/>
              </a:rPr>
              <a:t>государство</a:t>
            </a:r>
            <a:endParaRPr lang="ru-RU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2547" y="4144916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Унитарное </a:t>
            </a:r>
          </a:p>
          <a:p>
            <a:pPr algn="ctr"/>
            <a:r>
              <a:rPr lang="ru-RU" sz="2000" dirty="0" smtClean="0">
                <a:latin typeface="+mn-lt"/>
              </a:rPr>
              <a:t>государство</a:t>
            </a:r>
            <a:endParaRPr lang="ru-RU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3516" y="5171126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Частная собственность</a:t>
            </a:r>
          </a:p>
          <a:p>
            <a:pPr algn="ctr"/>
            <a:r>
              <a:rPr lang="ru-RU" sz="2000" dirty="0" smtClean="0">
                <a:latin typeface="+mn-lt"/>
              </a:rPr>
              <a:t>неприкосновенна</a:t>
            </a:r>
            <a:endParaRPr lang="ru-RU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2547" y="5178182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Разделена на частную</a:t>
            </a:r>
          </a:p>
          <a:p>
            <a:pPr algn="ctr"/>
            <a:r>
              <a:rPr lang="ru-RU" sz="2000" dirty="0" smtClean="0">
                <a:latin typeface="+mn-lt"/>
              </a:rPr>
              <a:t>и общественную</a:t>
            </a:r>
            <a:endParaRPr lang="ru-RU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273" y="6079016"/>
            <a:ext cx="52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Отмена крепостного права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2" y="2367899"/>
            <a:ext cx="2621301" cy="357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96" y="2367899"/>
            <a:ext cx="2557393" cy="3561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36" y="2241964"/>
            <a:ext cx="2475757" cy="364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8695" y="681335"/>
            <a:ext cx="8066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«В квартире Рылеева»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65" y="5950604"/>
            <a:ext cx="30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Константин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Рылеев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946" y="5812212"/>
            <a:ext cx="30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Павел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Пестель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1965" y="5884863"/>
            <a:ext cx="3000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Петр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Каховский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104</TotalTime>
  <Words>493</Words>
  <Application>Microsoft Office PowerPoint</Application>
  <PresentationFormat>Экран (4:3)</PresentationFormat>
  <Paragraphs>100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Презентация PowerPoint</vt:lpstr>
      <vt:lpstr>Тема урока:</vt:lpstr>
      <vt:lpstr>План:</vt:lpstr>
      <vt:lpstr>Точки зрения современников:</vt:lpstr>
      <vt:lpstr>Проблемный вопрос</vt:lpstr>
      <vt:lpstr>Причины зарождения восстания:</vt:lpstr>
      <vt:lpstr>Ранние декабристские организации</vt:lpstr>
      <vt:lpstr> Первые тайные общества</vt:lpstr>
      <vt:lpstr>Презентация PowerPoint</vt:lpstr>
      <vt:lpstr>Причины поражения восстания</vt:lpstr>
      <vt:lpstr>Значение восстания декабристов</vt:lpstr>
      <vt:lpstr>Проблемный вопрос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Ринат</cp:lastModifiedBy>
  <cp:revision>11</cp:revision>
  <dcterms:modified xsi:type="dcterms:W3CDTF">2023-11-27T10:19:06Z</dcterms:modified>
</cp:coreProperties>
</file>